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91219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60966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43454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7389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10/16/2022</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09951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6812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179414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7626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426124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5250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10/16/2022</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425287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10/16/2022</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272642876"/>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E2935B3-43F9-4F49-AEEE-A09015DDFF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12" name="Rectangle 11">
              <a:extLst>
                <a:ext uri="{FF2B5EF4-FFF2-40B4-BE49-F238E27FC236}">
                  <a16:creationId xmlns:a16="http://schemas.microsoft.com/office/drawing/2014/main" id="{823C3E9F-031F-4D06-B2D1-FBDE7797AEC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D6B24CB-2D97-4762-B34A-9FE40CECA82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2E85C82-5A92-4169-B806-F7A311C1C60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536DD679-1C6F-4F84-9CA0-27B1ABCFD7D1}"/>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0" name="Rectangle 19">
                <a:extLst>
                  <a:ext uri="{FF2B5EF4-FFF2-40B4-BE49-F238E27FC236}">
                    <a16:creationId xmlns:a16="http://schemas.microsoft.com/office/drawing/2014/main" id="{90EBB60D-86C6-45E0-AB7B-8C952FEBD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06710FE-8C5F-4C9D-AF9E-1A7CDAE4C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38556C1B-E283-4483-ACD0-2808A242AC1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18" name="Rectangle 17">
                <a:extLst>
                  <a:ext uri="{FF2B5EF4-FFF2-40B4-BE49-F238E27FC236}">
                    <a16:creationId xmlns:a16="http://schemas.microsoft.com/office/drawing/2014/main" id="{6575218D-6500-488D-AB87-B8B426C1CC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859891A-F84B-4F49-B829-12D780F42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2A4DD948-16D9-47F3-880E-69BF40A2CFB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8CED433A-4441-4EF2-A360-2D5C19C7F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flip="none" rotWithShape="1">
            <a:gsLst>
              <a:gs pos="0">
                <a:schemeClr val="bg2">
                  <a:alpha val="60000"/>
                </a:schemeClr>
              </a:gs>
              <a:gs pos="37000">
                <a:schemeClr val="bg2">
                  <a:alpha val="6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3A3C2FC4-32B4-F661-2CD5-75A761E055C2}"/>
              </a:ext>
            </a:extLst>
          </p:cNvPr>
          <p:cNvSpPr>
            <a:spLocks noGrp="1"/>
          </p:cNvSpPr>
          <p:nvPr>
            <p:ph type="ctrTitle"/>
          </p:nvPr>
        </p:nvSpPr>
        <p:spPr>
          <a:xfrm>
            <a:off x="7140575" y="540000"/>
            <a:ext cx="4500561" cy="4259814"/>
          </a:xfrm>
        </p:spPr>
        <p:txBody>
          <a:bodyPr>
            <a:normAutofit/>
          </a:bodyPr>
          <a:lstStyle/>
          <a:p>
            <a:r>
              <a:rPr lang="en-US" sz="7500"/>
              <a:t>Dayton Classics Recruiting</a:t>
            </a:r>
          </a:p>
        </p:txBody>
      </p:sp>
      <p:sp>
        <p:nvSpPr>
          <p:cNvPr id="3" name="Subtitle 2">
            <a:extLst>
              <a:ext uri="{FF2B5EF4-FFF2-40B4-BE49-F238E27FC236}">
                <a16:creationId xmlns:a16="http://schemas.microsoft.com/office/drawing/2014/main" id="{10955093-0D3E-0DCD-B232-89B4D95F6E32}"/>
              </a:ext>
            </a:extLst>
          </p:cNvPr>
          <p:cNvSpPr>
            <a:spLocks noGrp="1"/>
          </p:cNvSpPr>
          <p:nvPr>
            <p:ph type="subTitle" idx="1"/>
          </p:nvPr>
        </p:nvSpPr>
        <p:spPr>
          <a:xfrm>
            <a:off x="7140575" y="4988476"/>
            <a:ext cx="4500561" cy="1320249"/>
          </a:xfrm>
        </p:spPr>
        <p:txBody>
          <a:bodyPr>
            <a:normAutofit/>
          </a:bodyPr>
          <a:lstStyle/>
          <a:p>
            <a:endParaRPr lang="en-US" dirty="0"/>
          </a:p>
        </p:txBody>
      </p:sp>
      <p:grpSp>
        <p:nvGrpSpPr>
          <p:cNvPr id="25" name="Group 24">
            <a:extLst>
              <a:ext uri="{FF2B5EF4-FFF2-40B4-BE49-F238E27FC236}">
                <a16:creationId xmlns:a16="http://schemas.microsoft.com/office/drawing/2014/main" id="{614A0AA1-C9DD-452F-AF3C-8231C0CD83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1" y="3600"/>
            <a:ext cx="6854400" cy="6854400"/>
            <a:chOff x="0" y="3600"/>
            <a:chExt cx="6854400" cy="6854400"/>
          </a:xfrm>
        </p:grpSpPr>
        <p:sp>
          <p:nvSpPr>
            <p:cNvPr id="26" name="Oval 25">
              <a:extLst>
                <a:ext uri="{FF2B5EF4-FFF2-40B4-BE49-F238E27FC236}">
                  <a16:creationId xmlns:a16="http://schemas.microsoft.com/office/drawing/2014/main" id="{081A3F73-01DC-494A-B9CC-582418F95AB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36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0C4A7316-203B-47F8-B448-E54B106DB1E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199202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DFB6685-5F8D-4A29-9735-BF4667A59C0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Background pattern&#10;&#10;Description automatically generated">
            <a:extLst>
              <a:ext uri="{FF2B5EF4-FFF2-40B4-BE49-F238E27FC236}">
                <a16:creationId xmlns:a16="http://schemas.microsoft.com/office/drawing/2014/main" id="{DBB57780-5F5A-0294-E815-F24944AB279D}"/>
              </a:ext>
            </a:extLst>
          </p:cNvPr>
          <p:cNvPicPr>
            <a:picLocks noChangeAspect="1"/>
          </p:cNvPicPr>
          <p:nvPr/>
        </p:nvPicPr>
        <p:blipFill rotWithShape="1">
          <a:blip r:embed="rId2"/>
          <a:srcRect l="9589" r="21161"/>
          <a:stretch/>
        </p:blipFill>
        <p:spPr>
          <a:xfrm>
            <a:off x="20" y="-1"/>
            <a:ext cx="685798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2863514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819F-7486-7AB7-02FA-616DA1FF565C}"/>
              </a:ext>
            </a:extLst>
          </p:cNvPr>
          <p:cNvSpPr>
            <a:spLocks noGrp="1"/>
          </p:cNvSpPr>
          <p:nvPr>
            <p:ph type="title"/>
          </p:nvPr>
        </p:nvSpPr>
        <p:spPr/>
        <p:txBody>
          <a:bodyPr/>
          <a:lstStyle/>
          <a:p>
            <a:r>
              <a:rPr lang="en-US" dirty="0"/>
              <a:t>Reasons to Consider NJCAA</a:t>
            </a:r>
          </a:p>
        </p:txBody>
      </p:sp>
      <p:sp>
        <p:nvSpPr>
          <p:cNvPr id="3" name="Content Placeholder 2">
            <a:extLst>
              <a:ext uri="{FF2B5EF4-FFF2-40B4-BE49-F238E27FC236}">
                <a16:creationId xmlns:a16="http://schemas.microsoft.com/office/drawing/2014/main" id="{17B5B31D-AA81-5ED8-40C8-F498C9528648}"/>
              </a:ext>
            </a:extLst>
          </p:cNvPr>
          <p:cNvSpPr>
            <a:spLocks noGrp="1"/>
          </p:cNvSpPr>
          <p:nvPr>
            <p:ph idx="1"/>
          </p:nvPr>
        </p:nvSpPr>
        <p:spPr/>
        <p:txBody>
          <a:bodyPr/>
          <a:lstStyle/>
          <a:p>
            <a:r>
              <a:rPr lang="en-US" dirty="0"/>
              <a:t>Affordability.  Get your Required courses out of the way cheaply.</a:t>
            </a:r>
          </a:p>
          <a:p>
            <a:r>
              <a:rPr lang="en-US" dirty="0"/>
              <a:t>No limitations on Practice Time; Full Fall Game Schedule.</a:t>
            </a:r>
          </a:p>
          <a:p>
            <a:r>
              <a:rPr lang="en-US" dirty="0"/>
              <a:t>Draft Eligibility. After 1 Year vs 3</a:t>
            </a:r>
            <a:r>
              <a:rPr lang="en-US" baseline="30000" dirty="0"/>
              <a:t>rd</a:t>
            </a:r>
            <a:r>
              <a:rPr lang="en-US" dirty="0"/>
              <a:t> Year at 4 Year Schools.</a:t>
            </a:r>
          </a:p>
          <a:p>
            <a:r>
              <a:rPr lang="en-US" dirty="0"/>
              <a:t>Allows for Physical maturity to develop.</a:t>
            </a:r>
          </a:p>
          <a:p>
            <a:r>
              <a:rPr lang="en-US" dirty="0"/>
              <a:t>Many NJCAA are FULL Scholarships.</a:t>
            </a:r>
          </a:p>
          <a:p>
            <a:r>
              <a:rPr lang="en-US" dirty="0"/>
              <a:t>Excellent Competition Levels.</a:t>
            </a:r>
          </a:p>
          <a:p>
            <a:r>
              <a:rPr lang="en-US" dirty="0"/>
              <a:t>Our student-athletes best economic deals are JUCO to NAIA.</a:t>
            </a:r>
          </a:p>
          <a:p>
            <a:endParaRPr lang="en-US" dirty="0"/>
          </a:p>
          <a:p>
            <a:endParaRPr lang="en-US" dirty="0"/>
          </a:p>
        </p:txBody>
      </p:sp>
    </p:spTree>
    <p:extLst>
      <p:ext uri="{BB962C8B-B14F-4D97-AF65-F5344CB8AC3E}">
        <p14:creationId xmlns:p14="http://schemas.microsoft.com/office/powerpoint/2010/main" val="1923649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54D90-5F0E-9CB9-125D-F5F117719569}"/>
              </a:ext>
            </a:extLst>
          </p:cNvPr>
          <p:cNvSpPr>
            <a:spLocks noGrp="1"/>
          </p:cNvSpPr>
          <p:nvPr>
            <p:ph type="title"/>
          </p:nvPr>
        </p:nvSpPr>
        <p:spPr/>
        <p:txBody>
          <a:bodyPr/>
          <a:lstStyle/>
          <a:p>
            <a:r>
              <a:rPr lang="en-US" dirty="0"/>
              <a:t>Considerations and Impacts</a:t>
            </a:r>
          </a:p>
        </p:txBody>
      </p:sp>
      <p:sp>
        <p:nvSpPr>
          <p:cNvPr id="3" name="Content Placeholder 2">
            <a:extLst>
              <a:ext uri="{FF2B5EF4-FFF2-40B4-BE49-F238E27FC236}">
                <a16:creationId xmlns:a16="http://schemas.microsoft.com/office/drawing/2014/main" id="{EE87A4C1-E309-D3C3-7946-D83C566F3596}"/>
              </a:ext>
            </a:extLst>
          </p:cNvPr>
          <p:cNvSpPr>
            <a:spLocks noGrp="1"/>
          </p:cNvSpPr>
          <p:nvPr>
            <p:ph idx="1"/>
          </p:nvPr>
        </p:nvSpPr>
        <p:spPr>
          <a:xfrm>
            <a:off x="540000" y="1404731"/>
            <a:ext cx="11101136" cy="4903994"/>
          </a:xfrm>
        </p:spPr>
        <p:txBody>
          <a:bodyPr>
            <a:normAutofit/>
          </a:bodyPr>
          <a:lstStyle/>
          <a:p>
            <a:r>
              <a:rPr lang="en-US" dirty="0"/>
              <a:t>Physicality Matters.</a:t>
            </a:r>
          </a:p>
          <a:p>
            <a:r>
              <a:rPr lang="en-US" dirty="0"/>
              <a:t>Minor League Baseball Eliminated 40 Teams; 1000 Players stayed </a:t>
            </a:r>
            <a:r>
              <a:rPr lang="en-US"/>
              <a:t>in College.</a:t>
            </a:r>
            <a:endParaRPr lang="en-US" dirty="0"/>
          </a:p>
          <a:p>
            <a:r>
              <a:rPr lang="en-US" dirty="0"/>
              <a:t>Gap Year Concept.</a:t>
            </a:r>
          </a:p>
          <a:p>
            <a:r>
              <a:rPr lang="en-US" dirty="0"/>
              <a:t>Covid Hangover Athletes.  ALL 2020 Athletes received an additional year of eligibility; bloated rosters, no additional scholarships; 18 year </a:t>
            </a:r>
            <a:r>
              <a:rPr lang="en-US" dirty="0" err="1"/>
              <a:t>olds</a:t>
            </a:r>
            <a:r>
              <a:rPr lang="en-US" dirty="0"/>
              <a:t> competing vs 24-25 year </a:t>
            </a:r>
            <a:r>
              <a:rPr lang="en-US" dirty="0" err="1"/>
              <a:t>olds</a:t>
            </a:r>
            <a:r>
              <a:rPr lang="en-US" dirty="0"/>
              <a:t>……</a:t>
            </a:r>
          </a:p>
          <a:p>
            <a:r>
              <a:rPr lang="en-US" dirty="0"/>
              <a:t>Old Transfer Rules:  Ask Permission of Coach; Sit out 1 year.</a:t>
            </a:r>
          </a:p>
          <a:p>
            <a:r>
              <a:rPr lang="en-US" dirty="0"/>
              <a:t>Transfer Portal: Power to Player; Standardize Process; Name/Image/Likeness (NIL)</a:t>
            </a:r>
          </a:p>
          <a:p>
            <a:r>
              <a:rPr lang="en-US" dirty="0"/>
              <a:t>HS and Summer Stats vs. Technology and Measurables.</a:t>
            </a:r>
          </a:p>
          <a:p>
            <a:r>
              <a:rPr lang="en-US" dirty="0" err="1"/>
              <a:t>Rapsodo</a:t>
            </a:r>
            <a:r>
              <a:rPr lang="en-US" dirty="0"/>
              <a:t>, </a:t>
            </a:r>
            <a:r>
              <a:rPr lang="en-US" dirty="0" err="1"/>
              <a:t>Hittrax</a:t>
            </a:r>
            <a:r>
              <a:rPr lang="en-US" dirty="0"/>
              <a:t>, Trackman/Flight Scope, Blast Motion, Win Reality/Game Sense Pitch Recognition, Video Advancements</a:t>
            </a:r>
          </a:p>
        </p:txBody>
      </p:sp>
    </p:spTree>
    <p:extLst>
      <p:ext uri="{BB962C8B-B14F-4D97-AF65-F5344CB8AC3E}">
        <p14:creationId xmlns:p14="http://schemas.microsoft.com/office/powerpoint/2010/main" val="230529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1B0B-78C3-402A-85BB-1E4D1A003AE8}"/>
              </a:ext>
            </a:extLst>
          </p:cNvPr>
          <p:cNvSpPr>
            <a:spLocks noGrp="1"/>
          </p:cNvSpPr>
          <p:nvPr>
            <p:ph type="title"/>
          </p:nvPr>
        </p:nvSpPr>
        <p:spPr/>
        <p:txBody>
          <a:bodyPr/>
          <a:lstStyle/>
          <a:p>
            <a:r>
              <a:rPr lang="en-US" dirty="0"/>
              <a:t>Average Fastball Velo</a:t>
            </a:r>
          </a:p>
        </p:txBody>
      </p:sp>
      <p:graphicFrame>
        <p:nvGraphicFramePr>
          <p:cNvPr id="4" name="Table 4">
            <a:extLst>
              <a:ext uri="{FF2B5EF4-FFF2-40B4-BE49-F238E27FC236}">
                <a16:creationId xmlns:a16="http://schemas.microsoft.com/office/drawing/2014/main" id="{0BF33CA2-6DCC-2FA3-93A1-D5772DC228EF}"/>
              </a:ext>
            </a:extLst>
          </p:cNvPr>
          <p:cNvGraphicFramePr>
            <a:graphicFrameLocks noGrp="1"/>
          </p:cNvGraphicFramePr>
          <p:nvPr>
            <p:ph idx="1"/>
            <p:extLst>
              <p:ext uri="{D42A27DB-BD31-4B8C-83A1-F6EECF244321}">
                <p14:modId xmlns:p14="http://schemas.microsoft.com/office/powerpoint/2010/main" val="1770669807"/>
              </p:ext>
            </p:extLst>
          </p:nvPr>
        </p:nvGraphicFramePr>
        <p:xfrm>
          <a:off x="539750" y="2528888"/>
          <a:ext cx="11101388" cy="2595880"/>
        </p:xfrm>
        <a:graphic>
          <a:graphicData uri="http://schemas.openxmlformats.org/drawingml/2006/table">
            <a:tbl>
              <a:tblPr firstRow="1" bandRow="1">
                <a:tableStyleId>{5C22544A-7EE6-4342-B048-85BDC9FD1C3A}</a:tableStyleId>
              </a:tblPr>
              <a:tblGrid>
                <a:gridCol w="5550694">
                  <a:extLst>
                    <a:ext uri="{9D8B030D-6E8A-4147-A177-3AD203B41FA5}">
                      <a16:colId xmlns:a16="http://schemas.microsoft.com/office/drawing/2014/main" val="3719697261"/>
                    </a:ext>
                  </a:extLst>
                </a:gridCol>
                <a:gridCol w="5550694">
                  <a:extLst>
                    <a:ext uri="{9D8B030D-6E8A-4147-A177-3AD203B41FA5}">
                      <a16:colId xmlns:a16="http://schemas.microsoft.com/office/drawing/2014/main" val="2994393860"/>
                    </a:ext>
                  </a:extLst>
                </a:gridCol>
              </a:tblGrid>
              <a:tr h="370840">
                <a:tc>
                  <a:txBody>
                    <a:bodyPr/>
                    <a:lstStyle/>
                    <a:p>
                      <a:r>
                        <a:rPr lang="en-US" dirty="0"/>
                        <a:t>Professional Baseball</a:t>
                      </a:r>
                    </a:p>
                  </a:txBody>
                  <a:tcPr/>
                </a:tc>
                <a:tc>
                  <a:txBody>
                    <a:bodyPr/>
                    <a:lstStyle/>
                    <a:p>
                      <a:r>
                        <a:rPr lang="en-US" dirty="0"/>
                        <a:t>92-95; 100+</a:t>
                      </a:r>
                    </a:p>
                  </a:txBody>
                  <a:tcPr/>
                </a:tc>
                <a:extLst>
                  <a:ext uri="{0D108BD9-81ED-4DB2-BD59-A6C34878D82A}">
                    <a16:rowId xmlns:a16="http://schemas.microsoft.com/office/drawing/2014/main" val="4244547795"/>
                  </a:ext>
                </a:extLst>
              </a:tr>
              <a:tr h="370840">
                <a:tc>
                  <a:txBody>
                    <a:bodyPr/>
                    <a:lstStyle/>
                    <a:p>
                      <a:r>
                        <a:rPr lang="en-US" dirty="0"/>
                        <a:t>Top Division 1 (Conference Games)</a:t>
                      </a:r>
                    </a:p>
                  </a:txBody>
                  <a:tcPr/>
                </a:tc>
                <a:tc>
                  <a:txBody>
                    <a:bodyPr/>
                    <a:lstStyle/>
                    <a:p>
                      <a:r>
                        <a:rPr lang="en-US" dirty="0"/>
                        <a:t>89-95</a:t>
                      </a:r>
                    </a:p>
                  </a:txBody>
                  <a:tcPr/>
                </a:tc>
                <a:extLst>
                  <a:ext uri="{0D108BD9-81ED-4DB2-BD59-A6C34878D82A}">
                    <a16:rowId xmlns:a16="http://schemas.microsoft.com/office/drawing/2014/main" val="1642168853"/>
                  </a:ext>
                </a:extLst>
              </a:tr>
              <a:tr h="370840">
                <a:tc>
                  <a:txBody>
                    <a:bodyPr/>
                    <a:lstStyle/>
                    <a:p>
                      <a:r>
                        <a:rPr lang="en-US" dirty="0"/>
                        <a:t>Division 1</a:t>
                      </a:r>
                    </a:p>
                  </a:txBody>
                  <a:tcPr/>
                </a:tc>
                <a:tc>
                  <a:txBody>
                    <a:bodyPr/>
                    <a:lstStyle/>
                    <a:p>
                      <a:r>
                        <a:rPr lang="en-US" dirty="0"/>
                        <a:t>87-95</a:t>
                      </a:r>
                    </a:p>
                  </a:txBody>
                  <a:tcPr/>
                </a:tc>
                <a:extLst>
                  <a:ext uri="{0D108BD9-81ED-4DB2-BD59-A6C34878D82A}">
                    <a16:rowId xmlns:a16="http://schemas.microsoft.com/office/drawing/2014/main" val="786593324"/>
                  </a:ext>
                </a:extLst>
              </a:tr>
              <a:tr h="370840">
                <a:tc>
                  <a:txBody>
                    <a:bodyPr/>
                    <a:lstStyle/>
                    <a:p>
                      <a:r>
                        <a:rPr lang="en-US" dirty="0"/>
                        <a:t>Division 2</a:t>
                      </a:r>
                    </a:p>
                  </a:txBody>
                  <a:tcPr/>
                </a:tc>
                <a:tc>
                  <a:txBody>
                    <a:bodyPr/>
                    <a:lstStyle/>
                    <a:p>
                      <a:r>
                        <a:rPr lang="en-US" dirty="0"/>
                        <a:t>85-91</a:t>
                      </a:r>
                    </a:p>
                  </a:txBody>
                  <a:tcPr/>
                </a:tc>
                <a:extLst>
                  <a:ext uri="{0D108BD9-81ED-4DB2-BD59-A6C34878D82A}">
                    <a16:rowId xmlns:a16="http://schemas.microsoft.com/office/drawing/2014/main" val="3064310234"/>
                  </a:ext>
                </a:extLst>
              </a:tr>
              <a:tr h="370840">
                <a:tc>
                  <a:txBody>
                    <a:bodyPr/>
                    <a:lstStyle/>
                    <a:p>
                      <a:r>
                        <a:rPr lang="en-US" dirty="0"/>
                        <a:t>NAIA</a:t>
                      </a:r>
                    </a:p>
                  </a:txBody>
                  <a:tcPr/>
                </a:tc>
                <a:tc>
                  <a:txBody>
                    <a:bodyPr/>
                    <a:lstStyle/>
                    <a:p>
                      <a:r>
                        <a:rPr lang="en-US" dirty="0"/>
                        <a:t>85-89</a:t>
                      </a:r>
                    </a:p>
                  </a:txBody>
                  <a:tcPr/>
                </a:tc>
                <a:extLst>
                  <a:ext uri="{0D108BD9-81ED-4DB2-BD59-A6C34878D82A}">
                    <a16:rowId xmlns:a16="http://schemas.microsoft.com/office/drawing/2014/main" val="621181626"/>
                  </a:ext>
                </a:extLst>
              </a:tr>
              <a:tr h="370840">
                <a:tc>
                  <a:txBody>
                    <a:bodyPr/>
                    <a:lstStyle/>
                    <a:p>
                      <a:r>
                        <a:rPr lang="en-US" dirty="0"/>
                        <a:t>Division 3</a:t>
                      </a:r>
                    </a:p>
                  </a:txBody>
                  <a:tcPr/>
                </a:tc>
                <a:tc>
                  <a:txBody>
                    <a:bodyPr/>
                    <a:lstStyle/>
                    <a:p>
                      <a:r>
                        <a:rPr lang="en-US" dirty="0"/>
                        <a:t>83-87</a:t>
                      </a:r>
                    </a:p>
                  </a:txBody>
                  <a:tcPr/>
                </a:tc>
                <a:extLst>
                  <a:ext uri="{0D108BD9-81ED-4DB2-BD59-A6C34878D82A}">
                    <a16:rowId xmlns:a16="http://schemas.microsoft.com/office/drawing/2014/main" val="1444174287"/>
                  </a:ext>
                </a:extLst>
              </a:tr>
              <a:tr h="370840">
                <a:tc>
                  <a:txBody>
                    <a:bodyPr/>
                    <a:lstStyle/>
                    <a:p>
                      <a:r>
                        <a:rPr lang="en-US" dirty="0"/>
                        <a:t>High School</a:t>
                      </a:r>
                    </a:p>
                  </a:txBody>
                  <a:tcPr/>
                </a:tc>
                <a:tc>
                  <a:txBody>
                    <a:bodyPr/>
                    <a:lstStyle/>
                    <a:p>
                      <a:r>
                        <a:rPr lang="en-US" dirty="0"/>
                        <a:t>78-80</a:t>
                      </a:r>
                    </a:p>
                  </a:txBody>
                  <a:tcPr/>
                </a:tc>
                <a:extLst>
                  <a:ext uri="{0D108BD9-81ED-4DB2-BD59-A6C34878D82A}">
                    <a16:rowId xmlns:a16="http://schemas.microsoft.com/office/drawing/2014/main" val="2378772712"/>
                  </a:ext>
                </a:extLst>
              </a:tr>
            </a:tbl>
          </a:graphicData>
        </a:graphic>
      </p:graphicFrame>
    </p:spTree>
    <p:extLst>
      <p:ext uri="{BB962C8B-B14F-4D97-AF65-F5344CB8AC3E}">
        <p14:creationId xmlns:p14="http://schemas.microsoft.com/office/powerpoint/2010/main" val="123236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5638C-B55B-BDC6-73CA-B076AFC3300F}"/>
              </a:ext>
            </a:extLst>
          </p:cNvPr>
          <p:cNvSpPr>
            <a:spLocks noGrp="1"/>
          </p:cNvSpPr>
          <p:nvPr>
            <p:ph type="title"/>
          </p:nvPr>
        </p:nvSpPr>
        <p:spPr/>
        <p:txBody>
          <a:bodyPr/>
          <a:lstStyle/>
          <a:p>
            <a:r>
              <a:rPr lang="en-US" dirty="0"/>
              <a:t>Average 60 Yard Time</a:t>
            </a:r>
          </a:p>
        </p:txBody>
      </p:sp>
      <p:graphicFrame>
        <p:nvGraphicFramePr>
          <p:cNvPr id="4" name="Table 4">
            <a:extLst>
              <a:ext uri="{FF2B5EF4-FFF2-40B4-BE49-F238E27FC236}">
                <a16:creationId xmlns:a16="http://schemas.microsoft.com/office/drawing/2014/main" id="{72554C6A-FDAB-27BE-F473-3A61ADDE6F04}"/>
              </a:ext>
            </a:extLst>
          </p:cNvPr>
          <p:cNvGraphicFramePr>
            <a:graphicFrameLocks noGrp="1"/>
          </p:cNvGraphicFramePr>
          <p:nvPr>
            <p:ph idx="1"/>
            <p:extLst>
              <p:ext uri="{D42A27DB-BD31-4B8C-83A1-F6EECF244321}">
                <p14:modId xmlns:p14="http://schemas.microsoft.com/office/powerpoint/2010/main" val="2880537561"/>
              </p:ext>
            </p:extLst>
          </p:nvPr>
        </p:nvGraphicFramePr>
        <p:xfrm>
          <a:off x="539750" y="2528888"/>
          <a:ext cx="11101388" cy="2225040"/>
        </p:xfrm>
        <a:graphic>
          <a:graphicData uri="http://schemas.openxmlformats.org/drawingml/2006/table">
            <a:tbl>
              <a:tblPr firstRow="1" bandRow="1">
                <a:tableStyleId>{5C22544A-7EE6-4342-B048-85BDC9FD1C3A}</a:tableStyleId>
              </a:tblPr>
              <a:tblGrid>
                <a:gridCol w="5550694">
                  <a:extLst>
                    <a:ext uri="{9D8B030D-6E8A-4147-A177-3AD203B41FA5}">
                      <a16:colId xmlns:a16="http://schemas.microsoft.com/office/drawing/2014/main" val="494391414"/>
                    </a:ext>
                  </a:extLst>
                </a:gridCol>
                <a:gridCol w="5550694">
                  <a:extLst>
                    <a:ext uri="{9D8B030D-6E8A-4147-A177-3AD203B41FA5}">
                      <a16:colId xmlns:a16="http://schemas.microsoft.com/office/drawing/2014/main" val="3323123111"/>
                    </a:ext>
                  </a:extLst>
                </a:gridCol>
              </a:tblGrid>
              <a:tr h="370840">
                <a:tc>
                  <a:txBody>
                    <a:bodyPr/>
                    <a:lstStyle/>
                    <a:p>
                      <a:r>
                        <a:rPr lang="en-US" dirty="0"/>
                        <a:t>Professional Level (SS,2B, OF)</a:t>
                      </a:r>
                    </a:p>
                  </a:txBody>
                  <a:tcPr/>
                </a:tc>
                <a:tc>
                  <a:txBody>
                    <a:bodyPr/>
                    <a:lstStyle/>
                    <a:p>
                      <a:r>
                        <a:rPr lang="en-US" dirty="0"/>
                        <a:t>6.60</a:t>
                      </a:r>
                    </a:p>
                  </a:txBody>
                  <a:tcPr/>
                </a:tc>
                <a:extLst>
                  <a:ext uri="{0D108BD9-81ED-4DB2-BD59-A6C34878D82A}">
                    <a16:rowId xmlns:a16="http://schemas.microsoft.com/office/drawing/2014/main" val="3789995916"/>
                  </a:ext>
                </a:extLst>
              </a:tr>
              <a:tr h="370840">
                <a:tc>
                  <a:txBody>
                    <a:bodyPr/>
                    <a:lstStyle/>
                    <a:p>
                      <a:r>
                        <a:rPr lang="en-US" dirty="0"/>
                        <a:t>Division 1</a:t>
                      </a:r>
                    </a:p>
                  </a:txBody>
                  <a:tcPr/>
                </a:tc>
                <a:tc>
                  <a:txBody>
                    <a:bodyPr/>
                    <a:lstStyle/>
                    <a:p>
                      <a:r>
                        <a:rPr lang="en-US" dirty="0"/>
                        <a:t>6.85-7.0</a:t>
                      </a:r>
                    </a:p>
                  </a:txBody>
                  <a:tcPr/>
                </a:tc>
                <a:extLst>
                  <a:ext uri="{0D108BD9-81ED-4DB2-BD59-A6C34878D82A}">
                    <a16:rowId xmlns:a16="http://schemas.microsoft.com/office/drawing/2014/main" val="410978535"/>
                  </a:ext>
                </a:extLst>
              </a:tr>
              <a:tr h="370840">
                <a:tc>
                  <a:txBody>
                    <a:bodyPr/>
                    <a:lstStyle/>
                    <a:p>
                      <a:r>
                        <a:rPr lang="en-US" dirty="0"/>
                        <a:t>Division 2</a:t>
                      </a:r>
                    </a:p>
                  </a:txBody>
                  <a:tcPr/>
                </a:tc>
                <a:tc>
                  <a:txBody>
                    <a:bodyPr/>
                    <a:lstStyle/>
                    <a:p>
                      <a:r>
                        <a:rPr lang="en-US" dirty="0"/>
                        <a:t>7.00-7.04</a:t>
                      </a:r>
                    </a:p>
                  </a:txBody>
                  <a:tcPr/>
                </a:tc>
                <a:extLst>
                  <a:ext uri="{0D108BD9-81ED-4DB2-BD59-A6C34878D82A}">
                    <a16:rowId xmlns:a16="http://schemas.microsoft.com/office/drawing/2014/main" val="3560590951"/>
                  </a:ext>
                </a:extLst>
              </a:tr>
              <a:tr h="370840">
                <a:tc>
                  <a:txBody>
                    <a:bodyPr/>
                    <a:lstStyle/>
                    <a:p>
                      <a:r>
                        <a:rPr lang="en-US" dirty="0"/>
                        <a:t>NAIA</a:t>
                      </a:r>
                    </a:p>
                  </a:txBody>
                  <a:tcPr/>
                </a:tc>
                <a:tc>
                  <a:txBody>
                    <a:bodyPr/>
                    <a:lstStyle/>
                    <a:p>
                      <a:r>
                        <a:rPr lang="en-US" dirty="0"/>
                        <a:t>7.02-7.05</a:t>
                      </a:r>
                    </a:p>
                  </a:txBody>
                  <a:tcPr/>
                </a:tc>
                <a:extLst>
                  <a:ext uri="{0D108BD9-81ED-4DB2-BD59-A6C34878D82A}">
                    <a16:rowId xmlns:a16="http://schemas.microsoft.com/office/drawing/2014/main" val="2180918818"/>
                  </a:ext>
                </a:extLst>
              </a:tr>
              <a:tr h="370840">
                <a:tc>
                  <a:txBody>
                    <a:bodyPr/>
                    <a:lstStyle/>
                    <a:p>
                      <a:r>
                        <a:rPr lang="en-US" dirty="0"/>
                        <a:t>Division 3</a:t>
                      </a:r>
                    </a:p>
                  </a:txBody>
                  <a:tcPr/>
                </a:tc>
                <a:tc>
                  <a:txBody>
                    <a:bodyPr/>
                    <a:lstStyle/>
                    <a:p>
                      <a:r>
                        <a:rPr lang="en-US" dirty="0"/>
                        <a:t>7.15</a:t>
                      </a:r>
                    </a:p>
                  </a:txBody>
                  <a:tcPr/>
                </a:tc>
                <a:extLst>
                  <a:ext uri="{0D108BD9-81ED-4DB2-BD59-A6C34878D82A}">
                    <a16:rowId xmlns:a16="http://schemas.microsoft.com/office/drawing/2014/main" val="590529231"/>
                  </a:ext>
                </a:extLst>
              </a:tr>
              <a:tr h="370840">
                <a:tc>
                  <a:txBody>
                    <a:bodyPr/>
                    <a:lstStyle/>
                    <a:p>
                      <a:r>
                        <a:rPr lang="en-US" dirty="0"/>
                        <a:t>High School</a:t>
                      </a:r>
                    </a:p>
                  </a:txBody>
                  <a:tcPr/>
                </a:tc>
                <a:tc>
                  <a:txBody>
                    <a:bodyPr/>
                    <a:lstStyle/>
                    <a:p>
                      <a:r>
                        <a:rPr lang="en-US" dirty="0"/>
                        <a:t>7.02-7.15</a:t>
                      </a:r>
                    </a:p>
                  </a:txBody>
                  <a:tcPr/>
                </a:tc>
                <a:extLst>
                  <a:ext uri="{0D108BD9-81ED-4DB2-BD59-A6C34878D82A}">
                    <a16:rowId xmlns:a16="http://schemas.microsoft.com/office/drawing/2014/main" val="1916712227"/>
                  </a:ext>
                </a:extLst>
              </a:tr>
            </a:tbl>
          </a:graphicData>
        </a:graphic>
      </p:graphicFrame>
    </p:spTree>
    <p:extLst>
      <p:ext uri="{BB962C8B-B14F-4D97-AF65-F5344CB8AC3E}">
        <p14:creationId xmlns:p14="http://schemas.microsoft.com/office/powerpoint/2010/main" val="1569339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7B03-B00C-8064-59B5-FF4444CABF31}"/>
              </a:ext>
            </a:extLst>
          </p:cNvPr>
          <p:cNvSpPr>
            <a:spLocks noGrp="1"/>
          </p:cNvSpPr>
          <p:nvPr>
            <p:ph type="title"/>
          </p:nvPr>
        </p:nvSpPr>
        <p:spPr/>
        <p:txBody>
          <a:bodyPr/>
          <a:lstStyle/>
          <a:p>
            <a:r>
              <a:rPr lang="en-US" dirty="0"/>
              <a:t>Catchers Pop Time Game Situations</a:t>
            </a:r>
          </a:p>
        </p:txBody>
      </p:sp>
      <p:graphicFrame>
        <p:nvGraphicFramePr>
          <p:cNvPr id="4" name="Table 4">
            <a:extLst>
              <a:ext uri="{FF2B5EF4-FFF2-40B4-BE49-F238E27FC236}">
                <a16:creationId xmlns:a16="http://schemas.microsoft.com/office/drawing/2014/main" id="{21536B1E-08DB-5274-00CB-D7F756B9B33B}"/>
              </a:ext>
            </a:extLst>
          </p:cNvPr>
          <p:cNvGraphicFramePr>
            <a:graphicFrameLocks noGrp="1"/>
          </p:cNvGraphicFramePr>
          <p:nvPr>
            <p:ph idx="1"/>
            <p:extLst>
              <p:ext uri="{D42A27DB-BD31-4B8C-83A1-F6EECF244321}">
                <p14:modId xmlns:p14="http://schemas.microsoft.com/office/powerpoint/2010/main" val="1370228693"/>
              </p:ext>
            </p:extLst>
          </p:nvPr>
        </p:nvGraphicFramePr>
        <p:xfrm>
          <a:off x="539750" y="2528888"/>
          <a:ext cx="11101388" cy="1112520"/>
        </p:xfrm>
        <a:graphic>
          <a:graphicData uri="http://schemas.openxmlformats.org/drawingml/2006/table">
            <a:tbl>
              <a:tblPr firstRow="1" bandRow="1">
                <a:tableStyleId>{5C22544A-7EE6-4342-B048-85BDC9FD1C3A}</a:tableStyleId>
              </a:tblPr>
              <a:tblGrid>
                <a:gridCol w="5550694">
                  <a:extLst>
                    <a:ext uri="{9D8B030D-6E8A-4147-A177-3AD203B41FA5}">
                      <a16:colId xmlns:a16="http://schemas.microsoft.com/office/drawing/2014/main" val="4022977356"/>
                    </a:ext>
                  </a:extLst>
                </a:gridCol>
                <a:gridCol w="5550694">
                  <a:extLst>
                    <a:ext uri="{9D8B030D-6E8A-4147-A177-3AD203B41FA5}">
                      <a16:colId xmlns:a16="http://schemas.microsoft.com/office/drawing/2014/main" val="1938257613"/>
                    </a:ext>
                  </a:extLst>
                </a:gridCol>
              </a:tblGrid>
              <a:tr h="370840">
                <a:tc>
                  <a:txBody>
                    <a:bodyPr/>
                    <a:lstStyle/>
                    <a:p>
                      <a:r>
                        <a:rPr lang="en-US" dirty="0"/>
                        <a:t>Professional Level</a:t>
                      </a:r>
                    </a:p>
                  </a:txBody>
                  <a:tcPr/>
                </a:tc>
                <a:tc>
                  <a:txBody>
                    <a:bodyPr/>
                    <a:lstStyle/>
                    <a:p>
                      <a:r>
                        <a:rPr lang="en-US" dirty="0"/>
                        <a:t>1.8-1.98</a:t>
                      </a:r>
                    </a:p>
                  </a:txBody>
                  <a:tcPr/>
                </a:tc>
                <a:extLst>
                  <a:ext uri="{0D108BD9-81ED-4DB2-BD59-A6C34878D82A}">
                    <a16:rowId xmlns:a16="http://schemas.microsoft.com/office/drawing/2014/main" val="505822212"/>
                  </a:ext>
                </a:extLst>
              </a:tr>
              <a:tr h="370840">
                <a:tc>
                  <a:txBody>
                    <a:bodyPr/>
                    <a:lstStyle/>
                    <a:p>
                      <a:r>
                        <a:rPr lang="en-US" dirty="0"/>
                        <a:t>Division 1</a:t>
                      </a:r>
                    </a:p>
                  </a:txBody>
                  <a:tcPr/>
                </a:tc>
                <a:tc>
                  <a:txBody>
                    <a:bodyPr/>
                    <a:lstStyle/>
                    <a:p>
                      <a:r>
                        <a:rPr lang="en-US" dirty="0"/>
                        <a:t>2.0-2.1</a:t>
                      </a:r>
                    </a:p>
                  </a:txBody>
                  <a:tcPr/>
                </a:tc>
                <a:extLst>
                  <a:ext uri="{0D108BD9-81ED-4DB2-BD59-A6C34878D82A}">
                    <a16:rowId xmlns:a16="http://schemas.microsoft.com/office/drawing/2014/main" val="3500318617"/>
                  </a:ext>
                </a:extLst>
              </a:tr>
              <a:tr h="370840">
                <a:tc>
                  <a:txBody>
                    <a:bodyPr/>
                    <a:lstStyle/>
                    <a:p>
                      <a:r>
                        <a:rPr lang="en-US" dirty="0"/>
                        <a:t>High School</a:t>
                      </a:r>
                    </a:p>
                  </a:txBody>
                  <a:tcPr/>
                </a:tc>
                <a:tc>
                  <a:txBody>
                    <a:bodyPr/>
                    <a:lstStyle/>
                    <a:p>
                      <a:r>
                        <a:rPr lang="en-US" dirty="0"/>
                        <a:t>2.2-2.25</a:t>
                      </a:r>
                    </a:p>
                  </a:txBody>
                  <a:tcPr/>
                </a:tc>
                <a:extLst>
                  <a:ext uri="{0D108BD9-81ED-4DB2-BD59-A6C34878D82A}">
                    <a16:rowId xmlns:a16="http://schemas.microsoft.com/office/drawing/2014/main" val="2383315425"/>
                  </a:ext>
                </a:extLst>
              </a:tr>
            </a:tbl>
          </a:graphicData>
        </a:graphic>
      </p:graphicFrame>
    </p:spTree>
    <p:extLst>
      <p:ext uri="{BB962C8B-B14F-4D97-AF65-F5344CB8AC3E}">
        <p14:creationId xmlns:p14="http://schemas.microsoft.com/office/powerpoint/2010/main" val="187467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685D6-FED7-BFDC-5FAA-4E96CBFCC550}"/>
              </a:ext>
            </a:extLst>
          </p:cNvPr>
          <p:cNvSpPr>
            <a:spLocks noGrp="1"/>
          </p:cNvSpPr>
          <p:nvPr>
            <p:ph type="title"/>
          </p:nvPr>
        </p:nvSpPr>
        <p:spPr/>
        <p:txBody>
          <a:bodyPr/>
          <a:lstStyle/>
          <a:p>
            <a:r>
              <a:rPr lang="en-US" dirty="0"/>
              <a:t>Hitting Metrics By Blast</a:t>
            </a:r>
          </a:p>
        </p:txBody>
      </p:sp>
      <p:graphicFrame>
        <p:nvGraphicFramePr>
          <p:cNvPr id="4" name="Table 4">
            <a:extLst>
              <a:ext uri="{FF2B5EF4-FFF2-40B4-BE49-F238E27FC236}">
                <a16:creationId xmlns:a16="http://schemas.microsoft.com/office/drawing/2014/main" id="{6C5A105D-E6B4-6C1F-B926-26658E71713F}"/>
              </a:ext>
            </a:extLst>
          </p:cNvPr>
          <p:cNvGraphicFramePr>
            <a:graphicFrameLocks noGrp="1"/>
          </p:cNvGraphicFramePr>
          <p:nvPr>
            <p:ph idx="1"/>
            <p:extLst>
              <p:ext uri="{D42A27DB-BD31-4B8C-83A1-F6EECF244321}">
                <p14:modId xmlns:p14="http://schemas.microsoft.com/office/powerpoint/2010/main" val="1711280653"/>
              </p:ext>
            </p:extLst>
          </p:nvPr>
        </p:nvGraphicFramePr>
        <p:xfrm>
          <a:off x="539750" y="2528888"/>
          <a:ext cx="11101385" cy="3708400"/>
        </p:xfrm>
        <a:graphic>
          <a:graphicData uri="http://schemas.openxmlformats.org/drawingml/2006/table">
            <a:tbl>
              <a:tblPr firstRow="1" bandRow="1">
                <a:tableStyleId>{5C22544A-7EE6-4342-B048-85BDC9FD1C3A}</a:tableStyleId>
              </a:tblPr>
              <a:tblGrid>
                <a:gridCol w="2220277">
                  <a:extLst>
                    <a:ext uri="{9D8B030D-6E8A-4147-A177-3AD203B41FA5}">
                      <a16:colId xmlns:a16="http://schemas.microsoft.com/office/drawing/2014/main" val="313242272"/>
                    </a:ext>
                  </a:extLst>
                </a:gridCol>
                <a:gridCol w="2220277">
                  <a:extLst>
                    <a:ext uri="{9D8B030D-6E8A-4147-A177-3AD203B41FA5}">
                      <a16:colId xmlns:a16="http://schemas.microsoft.com/office/drawing/2014/main" val="3922449329"/>
                    </a:ext>
                  </a:extLst>
                </a:gridCol>
                <a:gridCol w="2220277">
                  <a:extLst>
                    <a:ext uri="{9D8B030D-6E8A-4147-A177-3AD203B41FA5}">
                      <a16:colId xmlns:a16="http://schemas.microsoft.com/office/drawing/2014/main" val="3937325195"/>
                    </a:ext>
                  </a:extLst>
                </a:gridCol>
                <a:gridCol w="2220277">
                  <a:extLst>
                    <a:ext uri="{9D8B030D-6E8A-4147-A177-3AD203B41FA5}">
                      <a16:colId xmlns:a16="http://schemas.microsoft.com/office/drawing/2014/main" val="3996910898"/>
                    </a:ext>
                  </a:extLst>
                </a:gridCol>
                <a:gridCol w="2220277">
                  <a:extLst>
                    <a:ext uri="{9D8B030D-6E8A-4147-A177-3AD203B41FA5}">
                      <a16:colId xmlns:a16="http://schemas.microsoft.com/office/drawing/2014/main" val="2332798238"/>
                    </a:ext>
                  </a:extLst>
                </a:gridCol>
              </a:tblGrid>
              <a:tr h="370840">
                <a:tc>
                  <a:txBody>
                    <a:bodyPr/>
                    <a:lstStyle/>
                    <a:p>
                      <a:r>
                        <a:rPr lang="en-US" dirty="0"/>
                        <a:t>Key Metric</a:t>
                      </a:r>
                    </a:p>
                  </a:txBody>
                  <a:tcPr/>
                </a:tc>
                <a:tc>
                  <a:txBody>
                    <a:bodyPr/>
                    <a:lstStyle/>
                    <a:p>
                      <a:r>
                        <a:rPr lang="en-US" dirty="0"/>
                        <a:t>Professional</a:t>
                      </a:r>
                    </a:p>
                  </a:txBody>
                  <a:tcPr/>
                </a:tc>
                <a:tc>
                  <a:txBody>
                    <a:bodyPr/>
                    <a:lstStyle/>
                    <a:p>
                      <a:r>
                        <a:rPr lang="en-US" dirty="0"/>
                        <a:t>College</a:t>
                      </a:r>
                    </a:p>
                  </a:txBody>
                  <a:tcPr/>
                </a:tc>
                <a:tc>
                  <a:txBody>
                    <a:bodyPr/>
                    <a:lstStyle/>
                    <a:p>
                      <a:r>
                        <a:rPr lang="en-US" dirty="0"/>
                        <a:t>High School</a:t>
                      </a:r>
                    </a:p>
                  </a:txBody>
                  <a:tcPr/>
                </a:tc>
                <a:tc>
                  <a:txBody>
                    <a:bodyPr/>
                    <a:lstStyle/>
                    <a:p>
                      <a:r>
                        <a:rPr lang="en-US" dirty="0"/>
                        <a:t>Youth</a:t>
                      </a:r>
                    </a:p>
                  </a:txBody>
                  <a:tcPr/>
                </a:tc>
                <a:extLst>
                  <a:ext uri="{0D108BD9-81ED-4DB2-BD59-A6C34878D82A}">
                    <a16:rowId xmlns:a16="http://schemas.microsoft.com/office/drawing/2014/main" val="3903476209"/>
                  </a:ext>
                </a:extLst>
              </a:tr>
              <a:tr h="370840">
                <a:tc>
                  <a:txBody>
                    <a:bodyPr/>
                    <a:lstStyle/>
                    <a:p>
                      <a:r>
                        <a:rPr lang="en-US" dirty="0"/>
                        <a:t>AVG </a:t>
                      </a:r>
                      <a:r>
                        <a:rPr lang="en-US" dirty="0" err="1"/>
                        <a:t>Batspeed</a:t>
                      </a:r>
                      <a:endParaRPr lang="en-US" dirty="0"/>
                    </a:p>
                  </a:txBody>
                  <a:tcPr/>
                </a:tc>
                <a:tc>
                  <a:txBody>
                    <a:bodyPr/>
                    <a:lstStyle/>
                    <a:p>
                      <a:r>
                        <a:rPr lang="en-US" dirty="0"/>
                        <a:t>70.17</a:t>
                      </a:r>
                    </a:p>
                  </a:txBody>
                  <a:tcPr/>
                </a:tc>
                <a:tc>
                  <a:txBody>
                    <a:bodyPr/>
                    <a:lstStyle/>
                    <a:p>
                      <a:r>
                        <a:rPr lang="en-US" dirty="0"/>
                        <a:t>67.53</a:t>
                      </a:r>
                    </a:p>
                  </a:txBody>
                  <a:tcPr/>
                </a:tc>
                <a:tc>
                  <a:txBody>
                    <a:bodyPr/>
                    <a:lstStyle/>
                    <a:p>
                      <a:r>
                        <a:rPr lang="en-US" dirty="0"/>
                        <a:t>62.4</a:t>
                      </a:r>
                    </a:p>
                  </a:txBody>
                  <a:tcPr/>
                </a:tc>
                <a:tc>
                  <a:txBody>
                    <a:bodyPr/>
                    <a:lstStyle/>
                    <a:p>
                      <a:r>
                        <a:rPr lang="en-US" dirty="0"/>
                        <a:t>49.21</a:t>
                      </a:r>
                    </a:p>
                  </a:txBody>
                  <a:tcPr/>
                </a:tc>
                <a:extLst>
                  <a:ext uri="{0D108BD9-81ED-4DB2-BD59-A6C34878D82A}">
                    <a16:rowId xmlns:a16="http://schemas.microsoft.com/office/drawing/2014/main" val="1610935691"/>
                  </a:ext>
                </a:extLst>
              </a:tr>
              <a:tr h="370840">
                <a:tc>
                  <a:txBody>
                    <a:bodyPr/>
                    <a:lstStyle/>
                    <a:p>
                      <a:r>
                        <a:rPr lang="en-US" dirty="0"/>
                        <a:t>Exp Peak Exit Velo</a:t>
                      </a:r>
                    </a:p>
                  </a:txBody>
                  <a:tcPr/>
                </a:tc>
                <a:tc>
                  <a:txBody>
                    <a:bodyPr/>
                    <a:lstStyle/>
                    <a:p>
                      <a:r>
                        <a:rPr lang="en-US" dirty="0"/>
                        <a:t>97.95</a:t>
                      </a:r>
                    </a:p>
                  </a:txBody>
                  <a:tcPr/>
                </a:tc>
                <a:tc>
                  <a:txBody>
                    <a:bodyPr/>
                    <a:lstStyle/>
                    <a:p>
                      <a:r>
                        <a:rPr lang="en-US" dirty="0"/>
                        <a:t>94.93</a:t>
                      </a:r>
                    </a:p>
                  </a:txBody>
                  <a:tcPr/>
                </a:tc>
                <a:tc>
                  <a:txBody>
                    <a:bodyPr/>
                    <a:lstStyle/>
                    <a:p>
                      <a:r>
                        <a:rPr lang="en-US" dirty="0"/>
                        <a:t>88.94</a:t>
                      </a:r>
                    </a:p>
                  </a:txBody>
                  <a:tcPr/>
                </a:tc>
                <a:tc>
                  <a:txBody>
                    <a:bodyPr/>
                    <a:lstStyle/>
                    <a:p>
                      <a:r>
                        <a:rPr lang="en-US" dirty="0"/>
                        <a:t>66.67</a:t>
                      </a:r>
                    </a:p>
                  </a:txBody>
                  <a:tcPr/>
                </a:tc>
                <a:extLst>
                  <a:ext uri="{0D108BD9-81ED-4DB2-BD59-A6C34878D82A}">
                    <a16:rowId xmlns:a16="http://schemas.microsoft.com/office/drawing/2014/main" val="2128387606"/>
                  </a:ext>
                </a:extLst>
              </a:tr>
              <a:tr h="370840">
                <a:tc>
                  <a:txBody>
                    <a:bodyPr/>
                    <a:lstStyle/>
                    <a:p>
                      <a:r>
                        <a:rPr lang="en-US" dirty="0"/>
                        <a:t>Exp LA At PEV</a:t>
                      </a:r>
                    </a:p>
                  </a:txBody>
                  <a:tcPr/>
                </a:tc>
                <a:tc>
                  <a:txBody>
                    <a:bodyPr/>
                    <a:lstStyle/>
                    <a:p>
                      <a:r>
                        <a:rPr lang="en-US" dirty="0"/>
                        <a:t>16.3</a:t>
                      </a:r>
                    </a:p>
                  </a:txBody>
                  <a:tcPr/>
                </a:tc>
                <a:tc>
                  <a:txBody>
                    <a:bodyPr/>
                    <a:lstStyle/>
                    <a:p>
                      <a:r>
                        <a:rPr lang="en-US" dirty="0"/>
                        <a:t>14.19</a:t>
                      </a:r>
                    </a:p>
                  </a:txBody>
                  <a:tcPr/>
                </a:tc>
                <a:tc>
                  <a:txBody>
                    <a:bodyPr/>
                    <a:lstStyle/>
                    <a:p>
                      <a:r>
                        <a:rPr lang="en-US" dirty="0"/>
                        <a:t>10.86</a:t>
                      </a:r>
                    </a:p>
                  </a:txBody>
                  <a:tcPr/>
                </a:tc>
                <a:tc>
                  <a:txBody>
                    <a:bodyPr/>
                    <a:lstStyle/>
                    <a:p>
                      <a:r>
                        <a:rPr lang="en-US" dirty="0"/>
                        <a:t>12.09</a:t>
                      </a:r>
                    </a:p>
                  </a:txBody>
                  <a:tcPr/>
                </a:tc>
                <a:extLst>
                  <a:ext uri="{0D108BD9-81ED-4DB2-BD59-A6C34878D82A}">
                    <a16:rowId xmlns:a16="http://schemas.microsoft.com/office/drawing/2014/main" val="4065228106"/>
                  </a:ext>
                </a:extLst>
              </a:tr>
              <a:tr h="370840">
                <a:tc>
                  <a:txBody>
                    <a:bodyPr/>
                    <a:lstStyle/>
                    <a:p>
                      <a:r>
                        <a:rPr lang="en-US" dirty="0"/>
                        <a:t>AVG Time Contact</a:t>
                      </a:r>
                    </a:p>
                  </a:txBody>
                  <a:tcPr/>
                </a:tc>
                <a:tc>
                  <a:txBody>
                    <a:bodyPr/>
                    <a:lstStyle/>
                    <a:p>
                      <a:r>
                        <a:rPr lang="en-US" dirty="0"/>
                        <a:t>0.147</a:t>
                      </a:r>
                    </a:p>
                  </a:txBody>
                  <a:tcPr/>
                </a:tc>
                <a:tc>
                  <a:txBody>
                    <a:bodyPr/>
                    <a:lstStyle/>
                    <a:p>
                      <a:r>
                        <a:rPr lang="en-US" dirty="0"/>
                        <a:t>0.154</a:t>
                      </a:r>
                    </a:p>
                  </a:txBody>
                  <a:tcPr/>
                </a:tc>
                <a:tc>
                  <a:txBody>
                    <a:bodyPr/>
                    <a:lstStyle/>
                    <a:p>
                      <a:r>
                        <a:rPr lang="en-US" dirty="0"/>
                        <a:t>0.163</a:t>
                      </a:r>
                    </a:p>
                  </a:txBody>
                  <a:tcPr/>
                </a:tc>
                <a:tc>
                  <a:txBody>
                    <a:bodyPr/>
                    <a:lstStyle/>
                    <a:p>
                      <a:r>
                        <a:rPr lang="en-US" dirty="0"/>
                        <a:t>0.190</a:t>
                      </a:r>
                    </a:p>
                  </a:txBody>
                  <a:tcPr/>
                </a:tc>
                <a:extLst>
                  <a:ext uri="{0D108BD9-81ED-4DB2-BD59-A6C34878D82A}">
                    <a16:rowId xmlns:a16="http://schemas.microsoft.com/office/drawing/2014/main" val="3618476591"/>
                  </a:ext>
                </a:extLst>
              </a:tr>
              <a:tr h="370840">
                <a:tc>
                  <a:txBody>
                    <a:bodyPr/>
                    <a:lstStyle/>
                    <a:p>
                      <a:r>
                        <a:rPr lang="en-US" dirty="0"/>
                        <a:t>AVG Attack Angle</a:t>
                      </a:r>
                    </a:p>
                  </a:txBody>
                  <a:tcPr/>
                </a:tc>
                <a:tc>
                  <a:txBody>
                    <a:bodyPr/>
                    <a:lstStyle/>
                    <a:p>
                      <a:r>
                        <a:rPr lang="en-US" dirty="0"/>
                        <a:t>11.09</a:t>
                      </a:r>
                    </a:p>
                  </a:txBody>
                  <a:tcPr/>
                </a:tc>
                <a:tc>
                  <a:txBody>
                    <a:bodyPr/>
                    <a:lstStyle/>
                    <a:p>
                      <a:r>
                        <a:rPr lang="en-US" dirty="0"/>
                        <a:t>10.52</a:t>
                      </a:r>
                    </a:p>
                  </a:txBody>
                  <a:tcPr/>
                </a:tc>
                <a:tc>
                  <a:txBody>
                    <a:bodyPr/>
                    <a:lstStyle/>
                    <a:p>
                      <a:r>
                        <a:rPr lang="en-US" dirty="0"/>
                        <a:t>9.8</a:t>
                      </a:r>
                    </a:p>
                  </a:txBody>
                  <a:tcPr/>
                </a:tc>
                <a:tc>
                  <a:txBody>
                    <a:bodyPr/>
                    <a:lstStyle/>
                    <a:p>
                      <a:r>
                        <a:rPr lang="en-US" dirty="0"/>
                        <a:t>11.78</a:t>
                      </a:r>
                    </a:p>
                  </a:txBody>
                  <a:tcPr/>
                </a:tc>
                <a:extLst>
                  <a:ext uri="{0D108BD9-81ED-4DB2-BD59-A6C34878D82A}">
                    <a16:rowId xmlns:a16="http://schemas.microsoft.com/office/drawing/2014/main" val="3647077611"/>
                  </a:ext>
                </a:extLst>
              </a:tr>
              <a:tr h="370840">
                <a:tc>
                  <a:txBody>
                    <a:bodyPr/>
                    <a:lstStyle/>
                    <a:p>
                      <a:r>
                        <a:rPr lang="en-US" dirty="0"/>
                        <a:t>AVG Early Conn</a:t>
                      </a:r>
                    </a:p>
                  </a:txBody>
                  <a:tcPr/>
                </a:tc>
                <a:tc>
                  <a:txBody>
                    <a:bodyPr/>
                    <a:lstStyle/>
                    <a:p>
                      <a:r>
                        <a:rPr lang="en-US" dirty="0"/>
                        <a:t>90.72</a:t>
                      </a:r>
                    </a:p>
                  </a:txBody>
                  <a:tcPr/>
                </a:tc>
                <a:tc>
                  <a:txBody>
                    <a:bodyPr/>
                    <a:lstStyle/>
                    <a:p>
                      <a:r>
                        <a:rPr lang="en-US" dirty="0"/>
                        <a:t>97.92</a:t>
                      </a:r>
                    </a:p>
                  </a:txBody>
                  <a:tcPr/>
                </a:tc>
                <a:tc>
                  <a:txBody>
                    <a:bodyPr/>
                    <a:lstStyle/>
                    <a:p>
                      <a:r>
                        <a:rPr lang="en-US" dirty="0"/>
                        <a:t>101.24</a:t>
                      </a:r>
                    </a:p>
                  </a:txBody>
                  <a:tcPr/>
                </a:tc>
                <a:tc>
                  <a:txBody>
                    <a:bodyPr/>
                    <a:lstStyle/>
                    <a:p>
                      <a:r>
                        <a:rPr lang="en-US" dirty="0"/>
                        <a:t>93.7</a:t>
                      </a:r>
                    </a:p>
                  </a:txBody>
                  <a:tcPr/>
                </a:tc>
                <a:extLst>
                  <a:ext uri="{0D108BD9-81ED-4DB2-BD59-A6C34878D82A}">
                    <a16:rowId xmlns:a16="http://schemas.microsoft.com/office/drawing/2014/main" val="3075366828"/>
                  </a:ext>
                </a:extLst>
              </a:tr>
              <a:tr h="370840">
                <a:tc>
                  <a:txBody>
                    <a:bodyPr/>
                    <a:lstStyle/>
                    <a:p>
                      <a:r>
                        <a:rPr lang="en-US" dirty="0"/>
                        <a:t>AVG Conn/Impact</a:t>
                      </a:r>
                    </a:p>
                  </a:txBody>
                  <a:tcPr/>
                </a:tc>
                <a:tc>
                  <a:txBody>
                    <a:bodyPr/>
                    <a:lstStyle/>
                    <a:p>
                      <a:r>
                        <a:rPr lang="en-US" dirty="0"/>
                        <a:t>80.25</a:t>
                      </a:r>
                    </a:p>
                  </a:txBody>
                  <a:tcPr/>
                </a:tc>
                <a:tc>
                  <a:txBody>
                    <a:bodyPr/>
                    <a:lstStyle/>
                    <a:p>
                      <a:r>
                        <a:rPr lang="en-US" dirty="0"/>
                        <a:t>82.4</a:t>
                      </a:r>
                    </a:p>
                  </a:txBody>
                  <a:tcPr/>
                </a:tc>
                <a:tc>
                  <a:txBody>
                    <a:bodyPr/>
                    <a:lstStyle/>
                    <a:p>
                      <a:r>
                        <a:rPr lang="en-US" dirty="0"/>
                        <a:t>86.95</a:t>
                      </a:r>
                    </a:p>
                  </a:txBody>
                  <a:tcPr/>
                </a:tc>
                <a:tc>
                  <a:txBody>
                    <a:bodyPr/>
                    <a:lstStyle/>
                    <a:p>
                      <a:r>
                        <a:rPr lang="en-US" dirty="0"/>
                        <a:t>84.9</a:t>
                      </a:r>
                    </a:p>
                  </a:txBody>
                  <a:tcPr/>
                </a:tc>
                <a:extLst>
                  <a:ext uri="{0D108BD9-81ED-4DB2-BD59-A6C34878D82A}">
                    <a16:rowId xmlns:a16="http://schemas.microsoft.com/office/drawing/2014/main" val="3973856284"/>
                  </a:ext>
                </a:extLst>
              </a:tr>
              <a:tr h="370840">
                <a:tc>
                  <a:txBody>
                    <a:bodyPr/>
                    <a:lstStyle/>
                    <a:p>
                      <a:r>
                        <a:rPr lang="en-US" dirty="0"/>
                        <a:t>AVG Rot </a:t>
                      </a:r>
                      <a:r>
                        <a:rPr lang="en-US" dirty="0" err="1"/>
                        <a:t>Acceler</a:t>
                      </a:r>
                      <a:endParaRPr lang="en-US" dirty="0"/>
                    </a:p>
                  </a:txBody>
                  <a:tcPr/>
                </a:tc>
                <a:tc>
                  <a:txBody>
                    <a:bodyPr/>
                    <a:lstStyle/>
                    <a:p>
                      <a:r>
                        <a:rPr lang="en-US" dirty="0"/>
                        <a:t>13.96</a:t>
                      </a:r>
                    </a:p>
                  </a:txBody>
                  <a:tcPr/>
                </a:tc>
                <a:tc>
                  <a:txBody>
                    <a:bodyPr/>
                    <a:lstStyle/>
                    <a:p>
                      <a:r>
                        <a:rPr lang="en-US" dirty="0"/>
                        <a:t>13.16</a:t>
                      </a:r>
                    </a:p>
                  </a:txBody>
                  <a:tcPr/>
                </a:tc>
                <a:tc>
                  <a:txBody>
                    <a:bodyPr/>
                    <a:lstStyle/>
                    <a:p>
                      <a:r>
                        <a:rPr lang="en-US" dirty="0"/>
                        <a:t>10.34</a:t>
                      </a:r>
                    </a:p>
                  </a:txBody>
                  <a:tcPr/>
                </a:tc>
                <a:tc>
                  <a:txBody>
                    <a:bodyPr/>
                    <a:lstStyle/>
                    <a:p>
                      <a:r>
                        <a:rPr lang="en-US" dirty="0"/>
                        <a:t>7.07</a:t>
                      </a:r>
                    </a:p>
                  </a:txBody>
                  <a:tcPr/>
                </a:tc>
                <a:extLst>
                  <a:ext uri="{0D108BD9-81ED-4DB2-BD59-A6C34878D82A}">
                    <a16:rowId xmlns:a16="http://schemas.microsoft.com/office/drawing/2014/main" val="3077023177"/>
                  </a:ext>
                </a:extLst>
              </a:tr>
              <a:tr h="370840">
                <a:tc>
                  <a:txBody>
                    <a:bodyPr/>
                    <a:lstStyle/>
                    <a:p>
                      <a:r>
                        <a:rPr lang="en-US" dirty="0"/>
                        <a:t># of Swings</a:t>
                      </a:r>
                    </a:p>
                  </a:txBody>
                  <a:tcPr/>
                </a:tc>
                <a:tc>
                  <a:txBody>
                    <a:bodyPr/>
                    <a:lstStyle/>
                    <a:p>
                      <a:r>
                        <a:rPr lang="en-US" dirty="0"/>
                        <a:t>12,840</a:t>
                      </a:r>
                    </a:p>
                  </a:txBody>
                  <a:tcPr/>
                </a:tc>
                <a:tc>
                  <a:txBody>
                    <a:bodyPr/>
                    <a:lstStyle/>
                    <a:p>
                      <a:r>
                        <a:rPr lang="en-US" dirty="0"/>
                        <a:t>182,980</a:t>
                      </a:r>
                    </a:p>
                  </a:txBody>
                  <a:tcPr/>
                </a:tc>
                <a:tc>
                  <a:txBody>
                    <a:bodyPr/>
                    <a:lstStyle/>
                    <a:p>
                      <a:r>
                        <a:rPr lang="en-US" dirty="0"/>
                        <a:t>82,532</a:t>
                      </a:r>
                    </a:p>
                  </a:txBody>
                  <a:tcPr/>
                </a:tc>
                <a:tc>
                  <a:txBody>
                    <a:bodyPr/>
                    <a:lstStyle/>
                    <a:p>
                      <a:r>
                        <a:rPr lang="en-US" dirty="0"/>
                        <a:t>21,109</a:t>
                      </a:r>
                    </a:p>
                  </a:txBody>
                  <a:tcPr/>
                </a:tc>
                <a:extLst>
                  <a:ext uri="{0D108BD9-81ED-4DB2-BD59-A6C34878D82A}">
                    <a16:rowId xmlns:a16="http://schemas.microsoft.com/office/drawing/2014/main" val="96594749"/>
                  </a:ext>
                </a:extLst>
              </a:tr>
            </a:tbl>
          </a:graphicData>
        </a:graphic>
      </p:graphicFrame>
    </p:spTree>
    <p:extLst>
      <p:ext uri="{BB962C8B-B14F-4D97-AF65-F5344CB8AC3E}">
        <p14:creationId xmlns:p14="http://schemas.microsoft.com/office/powerpoint/2010/main" val="3989038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0489-414E-2E8C-7F20-54F382205F6E}"/>
              </a:ext>
            </a:extLst>
          </p:cNvPr>
          <p:cNvSpPr>
            <a:spLocks noGrp="1"/>
          </p:cNvSpPr>
          <p:nvPr>
            <p:ph type="title"/>
          </p:nvPr>
        </p:nvSpPr>
        <p:spPr/>
        <p:txBody>
          <a:bodyPr/>
          <a:lstStyle/>
          <a:p>
            <a:r>
              <a:rPr lang="en-US" dirty="0"/>
              <a:t>Recruiting Outline Provided by D1 HC to His AC’s</a:t>
            </a:r>
          </a:p>
        </p:txBody>
      </p:sp>
      <p:sp>
        <p:nvSpPr>
          <p:cNvPr id="3" name="Content Placeholder 2">
            <a:extLst>
              <a:ext uri="{FF2B5EF4-FFF2-40B4-BE49-F238E27FC236}">
                <a16:creationId xmlns:a16="http://schemas.microsoft.com/office/drawing/2014/main" id="{1DB0FB60-2164-8311-01E6-1154981FDF26}"/>
              </a:ext>
            </a:extLst>
          </p:cNvPr>
          <p:cNvSpPr>
            <a:spLocks noGrp="1"/>
          </p:cNvSpPr>
          <p:nvPr>
            <p:ph idx="1"/>
          </p:nvPr>
        </p:nvSpPr>
        <p:spPr/>
        <p:txBody>
          <a:bodyPr/>
          <a:lstStyle/>
          <a:p>
            <a:r>
              <a:rPr lang="en-US" dirty="0"/>
              <a:t>Can he play?  Do his Metrics Fit our Parameters?  IF, so, Character Matters but only if SO:</a:t>
            </a:r>
          </a:p>
          <a:p>
            <a:r>
              <a:rPr lang="en-US" dirty="0"/>
              <a:t>School attendance and behavior.</a:t>
            </a:r>
          </a:p>
          <a:p>
            <a:r>
              <a:rPr lang="en-US" dirty="0"/>
              <a:t>Work ethic in classroom and on field.</a:t>
            </a:r>
          </a:p>
          <a:p>
            <a:r>
              <a:rPr lang="en-US" dirty="0"/>
              <a:t>Discipline and Perseverance.</a:t>
            </a:r>
          </a:p>
          <a:p>
            <a:r>
              <a:rPr lang="en-US" dirty="0"/>
              <a:t>Coachability.</a:t>
            </a:r>
          </a:p>
          <a:p>
            <a:r>
              <a:rPr lang="en-US" dirty="0"/>
              <a:t>Handle Adversity.</a:t>
            </a:r>
          </a:p>
          <a:p>
            <a:r>
              <a:rPr lang="en-US" dirty="0"/>
              <a:t>Toughness.</a:t>
            </a:r>
          </a:p>
          <a:p>
            <a:r>
              <a:rPr lang="en-US" dirty="0"/>
              <a:t>Leadership: National Honor Society, Class Officer, Captain.</a:t>
            </a:r>
          </a:p>
          <a:p>
            <a:endParaRPr lang="en-US" dirty="0"/>
          </a:p>
        </p:txBody>
      </p:sp>
    </p:spTree>
    <p:extLst>
      <p:ext uri="{BB962C8B-B14F-4D97-AF65-F5344CB8AC3E}">
        <p14:creationId xmlns:p14="http://schemas.microsoft.com/office/powerpoint/2010/main" val="2564894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855CC-A2DA-97A0-01F5-7C7336471B3A}"/>
              </a:ext>
            </a:extLst>
          </p:cNvPr>
          <p:cNvSpPr>
            <a:spLocks noGrp="1"/>
          </p:cNvSpPr>
          <p:nvPr>
            <p:ph type="title"/>
          </p:nvPr>
        </p:nvSpPr>
        <p:spPr/>
        <p:txBody>
          <a:bodyPr/>
          <a:lstStyle/>
          <a:p>
            <a:r>
              <a:rPr lang="en-US" dirty="0"/>
              <a:t>Team Make Up: 35 Players Ideally w/Character; 2 w/Edge</a:t>
            </a:r>
          </a:p>
        </p:txBody>
      </p:sp>
      <p:graphicFrame>
        <p:nvGraphicFramePr>
          <p:cNvPr id="4" name="Table 4">
            <a:extLst>
              <a:ext uri="{FF2B5EF4-FFF2-40B4-BE49-F238E27FC236}">
                <a16:creationId xmlns:a16="http://schemas.microsoft.com/office/drawing/2014/main" id="{1B828FA8-6188-978D-9585-E2124AC1D853}"/>
              </a:ext>
            </a:extLst>
          </p:cNvPr>
          <p:cNvGraphicFramePr>
            <a:graphicFrameLocks noGrp="1"/>
          </p:cNvGraphicFramePr>
          <p:nvPr>
            <p:ph idx="1"/>
            <p:extLst>
              <p:ext uri="{D42A27DB-BD31-4B8C-83A1-F6EECF244321}">
                <p14:modId xmlns:p14="http://schemas.microsoft.com/office/powerpoint/2010/main" val="3337749305"/>
              </p:ext>
            </p:extLst>
          </p:nvPr>
        </p:nvGraphicFramePr>
        <p:xfrm>
          <a:off x="540000" y="2542141"/>
          <a:ext cx="10819503" cy="2966720"/>
        </p:xfrm>
        <a:graphic>
          <a:graphicData uri="http://schemas.openxmlformats.org/drawingml/2006/table">
            <a:tbl>
              <a:tblPr firstRow="1" bandRow="1">
                <a:tableStyleId>{5C22544A-7EE6-4342-B048-85BDC9FD1C3A}</a:tableStyleId>
              </a:tblPr>
              <a:tblGrid>
                <a:gridCol w="2493462">
                  <a:extLst>
                    <a:ext uri="{9D8B030D-6E8A-4147-A177-3AD203B41FA5}">
                      <a16:colId xmlns:a16="http://schemas.microsoft.com/office/drawing/2014/main" val="680101468"/>
                    </a:ext>
                  </a:extLst>
                </a:gridCol>
                <a:gridCol w="2775347">
                  <a:extLst>
                    <a:ext uri="{9D8B030D-6E8A-4147-A177-3AD203B41FA5}">
                      <a16:colId xmlns:a16="http://schemas.microsoft.com/office/drawing/2014/main" val="1494141503"/>
                    </a:ext>
                  </a:extLst>
                </a:gridCol>
                <a:gridCol w="2775347">
                  <a:extLst>
                    <a:ext uri="{9D8B030D-6E8A-4147-A177-3AD203B41FA5}">
                      <a16:colId xmlns:a16="http://schemas.microsoft.com/office/drawing/2014/main" val="850198501"/>
                    </a:ext>
                  </a:extLst>
                </a:gridCol>
                <a:gridCol w="2775347">
                  <a:extLst>
                    <a:ext uri="{9D8B030D-6E8A-4147-A177-3AD203B41FA5}">
                      <a16:colId xmlns:a16="http://schemas.microsoft.com/office/drawing/2014/main" val="3341581456"/>
                    </a:ext>
                  </a:extLst>
                </a:gridCol>
              </a:tblGrid>
              <a:tr h="370840">
                <a:tc>
                  <a:txBody>
                    <a:bodyPr/>
                    <a:lstStyle/>
                    <a:p>
                      <a:r>
                        <a:rPr lang="en-US" dirty="0"/>
                        <a:t>Position</a:t>
                      </a:r>
                    </a:p>
                  </a:txBody>
                  <a:tcPr/>
                </a:tc>
                <a:tc>
                  <a:txBody>
                    <a:bodyPr/>
                    <a:lstStyle/>
                    <a:p>
                      <a:r>
                        <a:rPr lang="en-US" dirty="0"/>
                        <a:t>#’s</a:t>
                      </a:r>
                    </a:p>
                  </a:txBody>
                  <a:tcPr/>
                </a:tc>
                <a:tc>
                  <a:txBody>
                    <a:bodyPr/>
                    <a:lstStyle/>
                    <a:p>
                      <a:r>
                        <a:rPr lang="en-US" dirty="0"/>
                        <a:t>R/L</a:t>
                      </a:r>
                    </a:p>
                  </a:txBody>
                  <a:tcPr/>
                </a:tc>
                <a:tc>
                  <a:txBody>
                    <a:bodyPr/>
                    <a:lstStyle/>
                    <a:p>
                      <a:r>
                        <a:rPr lang="en-US" dirty="0"/>
                        <a:t>Split etc.</a:t>
                      </a:r>
                    </a:p>
                  </a:txBody>
                  <a:tcPr/>
                </a:tc>
                <a:extLst>
                  <a:ext uri="{0D108BD9-81ED-4DB2-BD59-A6C34878D82A}">
                    <a16:rowId xmlns:a16="http://schemas.microsoft.com/office/drawing/2014/main" val="1078453543"/>
                  </a:ext>
                </a:extLst>
              </a:tr>
              <a:tr h="370840">
                <a:tc>
                  <a:txBody>
                    <a:bodyPr/>
                    <a:lstStyle/>
                    <a:p>
                      <a:r>
                        <a:rPr lang="en-US" dirty="0"/>
                        <a:t>Catchers</a:t>
                      </a:r>
                    </a:p>
                  </a:txBody>
                  <a:tcPr/>
                </a:tc>
                <a:tc>
                  <a:txBody>
                    <a:bodyPr/>
                    <a:lstStyle/>
                    <a:p>
                      <a:r>
                        <a:rPr lang="en-US" dirty="0"/>
                        <a:t>3-4</a:t>
                      </a:r>
                    </a:p>
                  </a:txBody>
                  <a:tcPr/>
                </a:tc>
                <a:tc>
                  <a:txBody>
                    <a:bodyPr/>
                    <a:lstStyle/>
                    <a:p>
                      <a:r>
                        <a:rPr lang="en-US" dirty="0"/>
                        <a:t>R/L</a:t>
                      </a:r>
                    </a:p>
                  </a:txBody>
                  <a:tcPr/>
                </a:tc>
                <a:tc>
                  <a:txBody>
                    <a:bodyPr/>
                    <a:lstStyle/>
                    <a:p>
                      <a:r>
                        <a:rPr lang="en-US" dirty="0"/>
                        <a:t>Split</a:t>
                      </a:r>
                    </a:p>
                  </a:txBody>
                  <a:tcPr/>
                </a:tc>
                <a:extLst>
                  <a:ext uri="{0D108BD9-81ED-4DB2-BD59-A6C34878D82A}">
                    <a16:rowId xmlns:a16="http://schemas.microsoft.com/office/drawing/2014/main" val="1145300179"/>
                  </a:ext>
                </a:extLst>
              </a:tr>
              <a:tr h="370840">
                <a:tc>
                  <a:txBody>
                    <a:bodyPr/>
                    <a:lstStyle/>
                    <a:p>
                      <a:r>
                        <a:rPr lang="en-US" dirty="0"/>
                        <a:t>First Basemen</a:t>
                      </a:r>
                    </a:p>
                  </a:txBody>
                  <a:tcPr/>
                </a:tc>
                <a:tc>
                  <a:txBody>
                    <a:bodyPr/>
                    <a:lstStyle/>
                    <a:p>
                      <a:r>
                        <a:rPr lang="en-US" dirty="0"/>
                        <a:t>2-3</a:t>
                      </a:r>
                    </a:p>
                  </a:txBody>
                  <a:tcPr/>
                </a:tc>
                <a:tc>
                  <a:txBody>
                    <a:bodyPr/>
                    <a:lstStyle/>
                    <a:p>
                      <a:r>
                        <a:rPr lang="en-US" dirty="0"/>
                        <a:t>R/L</a:t>
                      </a:r>
                    </a:p>
                  </a:txBody>
                  <a:tcPr/>
                </a:tc>
                <a:tc>
                  <a:txBody>
                    <a:bodyPr/>
                    <a:lstStyle/>
                    <a:p>
                      <a:r>
                        <a:rPr lang="en-US" dirty="0"/>
                        <a:t>Split</a:t>
                      </a:r>
                    </a:p>
                  </a:txBody>
                  <a:tcPr/>
                </a:tc>
                <a:extLst>
                  <a:ext uri="{0D108BD9-81ED-4DB2-BD59-A6C34878D82A}">
                    <a16:rowId xmlns:a16="http://schemas.microsoft.com/office/drawing/2014/main" val="1581286548"/>
                  </a:ext>
                </a:extLst>
              </a:tr>
              <a:tr h="370840">
                <a:tc>
                  <a:txBody>
                    <a:bodyPr/>
                    <a:lstStyle/>
                    <a:p>
                      <a:r>
                        <a:rPr lang="en-US" dirty="0"/>
                        <a:t>MI</a:t>
                      </a:r>
                    </a:p>
                  </a:txBody>
                  <a:tcPr/>
                </a:tc>
                <a:tc>
                  <a:txBody>
                    <a:bodyPr/>
                    <a:lstStyle/>
                    <a:p>
                      <a:r>
                        <a:rPr lang="en-US" dirty="0"/>
                        <a:t>3-5</a:t>
                      </a:r>
                    </a:p>
                  </a:txBody>
                  <a:tcPr/>
                </a:tc>
                <a:tc>
                  <a:txBody>
                    <a:bodyPr/>
                    <a:lstStyle/>
                    <a:p>
                      <a:r>
                        <a:rPr lang="en-US" dirty="0"/>
                        <a:t>R/L</a:t>
                      </a:r>
                    </a:p>
                  </a:txBody>
                  <a:tcPr/>
                </a:tc>
                <a:tc>
                  <a:txBody>
                    <a:bodyPr/>
                    <a:lstStyle/>
                    <a:p>
                      <a:r>
                        <a:rPr lang="en-US" dirty="0"/>
                        <a:t>Split</a:t>
                      </a:r>
                    </a:p>
                  </a:txBody>
                  <a:tcPr/>
                </a:tc>
                <a:extLst>
                  <a:ext uri="{0D108BD9-81ED-4DB2-BD59-A6C34878D82A}">
                    <a16:rowId xmlns:a16="http://schemas.microsoft.com/office/drawing/2014/main" val="618936596"/>
                  </a:ext>
                </a:extLst>
              </a:tr>
              <a:tr h="370840">
                <a:tc>
                  <a:txBody>
                    <a:bodyPr/>
                    <a:lstStyle/>
                    <a:p>
                      <a:r>
                        <a:rPr lang="en-US" dirty="0"/>
                        <a:t>3B</a:t>
                      </a:r>
                    </a:p>
                  </a:txBody>
                  <a:tcPr/>
                </a:tc>
                <a:tc>
                  <a:txBody>
                    <a:bodyPr/>
                    <a:lstStyle/>
                    <a:p>
                      <a:r>
                        <a:rPr lang="en-US" dirty="0"/>
                        <a:t>2-3</a:t>
                      </a:r>
                    </a:p>
                  </a:txBody>
                  <a:tcPr/>
                </a:tc>
                <a:tc>
                  <a:txBody>
                    <a:bodyPr/>
                    <a:lstStyle/>
                    <a:p>
                      <a:r>
                        <a:rPr lang="en-US" dirty="0"/>
                        <a:t>R/L</a:t>
                      </a:r>
                    </a:p>
                  </a:txBody>
                  <a:tcPr/>
                </a:tc>
                <a:tc>
                  <a:txBody>
                    <a:bodyPr/>
                    <a:lstStyle/>
                    <a:p>
                      <a:r>
                        <a:rPr lang="en-US" dirty="0"/>
                        <a:t>Split</a:t>
                      </a:r>
                    </a:p>
                  </a:txBody>
                  <a:tcPr/>
                </a:tc>
                <a:extLst>
                  <a:ext uri="{0D108BD9-81ED-4DB2-BD59-A6C34878D82A}">
                    <a16:rowId xmlns:a16="http://schemas.microsoft.com/office/drawing/2014/main" val="2276091844"/>
                  </a:ext>
                </a:extLst>
              </a:tr>
              <a:tr h="370840">
                <a:tc>
                  <a:txBody>
                    <a:bodyPr/>
                    <a:lstStyle/>
                    <a:p>
                      <a:r>
                        <a:rPr lang="en-US" dirty="0"/>
                        <a:t>Pitchers</a:t>
                      </a:r>
                    </a:p>
                  </a:txBody>
                  <a:tcPr/>
                </a:tc>
                <a:tc>
                  <a:txBody>
                    <a:bodyPr/>
                    <a:lstStyle/>
                    <a:p>
                      <a:r>
                        <a:rPr lang="en-US" dirty="0"/>
                        <a:t>12-18</a:t>
                      </a:r>
                    </a:p>
                  </a:txBody>
                  <a:tcPr/>
                </a:tc>
                <a:tc>
                  <a:txBody>
                    <a:bodyPr/>
                    <a:lstStyle/>
                    <a:p>
                      <a:r>
                        <a:rPr lang="en-US" dirty="0"/>
                        <a:t>R/L</a:t>
                      </a:r>
                    </a:p>
                  </a:txBody>
                  <a:tcPr/>
                </a:tc>
                <a:tc>
                  <a:txBody>
                    <a:bodyPr/>
                    <a:lstStyle/>
                    <a:p>
                      <a:r>
                        <a:rPr lang="en-US" dirty="0"/>
                        <a:t>Split/ LH who Spins It</a:t>
                      </a:r>
                    </a:p>
                  </a:txBody>
                  <a:tcPr/>
                </a:tc>
                <a:extLst>
                  <a:ext uri="{0D108BD9-81ED-4DB2-BD59-A6C34878D82A}">
                    <a16:rowId xmlns:a16="http://schemas.microsoft.com/office/drawing/2014/main" val="1735973404"/>
                  </a:ext>
                </a:extLst>
              </a:tr>
              <a:tr h="370840">
                <a:tc>
                  <a:txBody>
                    <a:bodyPr/>
                    <a:lstStyle/>
                    <a:p>
                      <a:r>
                        <a:rPr lang="en-US" dirty="0"/>
                        <a:t>OF</a:t>
                      </a:r>
                    </a:p>
                  </a:txBody>
                  <a:tcPr/>
                </a:tc>
                <a:tc>
                  <a:txBody>
                    <a:bodyPr/>
                    <a:lstStyle/>
                    <a:p>
                      <a:r>
                        <a:rPr lang="en-US" dirty="0"/>
                        <a:t>5-6</a:t>
                      </a:r>
                    </a:p>
                  </a:txBody>
                  <a:tcPr/>
                </a:tc>
                <a:tc>
                  <a:txBody>
                    <a:bodyPr/>
                    <a:lstStyle/>
                    <a:p>
                      <a:r>
                        <a:rPr lang="en-US" dirty="0"/>
                        <a:t>R/L</a:t>
                      </a:r>
                    </a:p>
                  </a:txBody>
                  <a:tcPr/>
                </a:tc>
                <a:tc>
                  <a:txBody>
                    <a:bodyPr/>
                    <a:lstStyle/>
                    <a:p>
                      <a:r>
                        <a:rPr lang="en-US" dirty="0"/>
                        <a:t>Split</a:t>
                      </a:r>
                    </a:p>
                  </a:txBody>
                  <a:tcPr/>
                </a:tc>
                <a:extLst>
                  <a:ext uri="{0D108BD9-81ED-4DB2-BD59-A6C34878D82A}">
                    <a16:rowId xmlns:a16="http://schemas.microsoft.com/office/drawing/2014/main" val="2433254215"/>
                  </a:ext>
                </a:extLst>
              </a:tr>
              <a:tr h="370840">
                <a:tc>
                  <a:txBody>
                    <a:bodyPr/>
                    <a:lstStyle/>
                    <a:p>
                      <a:r>
                        <a:rPr lang="en-US" dirty="0"/>
                        <a:t>Totals</a:t>
                      </a:r>
                    </a:p>
                  </a:txBody>
                  <a:tcPr/>
                </a:tc>
                <a:tc>
                  <a:txBody>
                    <a:bodyPr/>
                    <a:lstStyle/>
                    <a:p>
                      <a:r>
                        <a:rPr lang="en-US" dirty="0"/>
                        <a:t>27-39</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100019067"/>
                  </a:ext>
                </a:extLst>
              </a:tr>
            </a:tbl>
          </a:graphicData>
        </a:graphic>
      </p:graphicFrame>
    </p:spTree>
    <p:extLst>
      <p:ext uri="{BB962C8B-B14F-4D97-AF65-F5344CB8AC3E}">
        <p14:creationId xmlns:p14="http://schemas.microsoft.com/office/powerpoint/2010/main" val="64419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C0DB0-957E-1CF2-F9C2-BE9FAEDE79D9}"/>
              </a:ext>
            </a:extLst>
          </p:cNvPr>
          <p:cNvSpPr>
            <a:spLocks noGrp="1"/>
          </p:cNvSpPr>
          <p:nvPr>
            <p:ph type="title"/>
          </p:nvPr>
        </p:nvSpPr>
        <p:spPr/>
        <p:txBody>
          <a:bodyPr/>
          <a:lstStyle/>
          <a:p>
            <a:r>
              <a:rPr lang="en-US" dirty="0"/>
              <a:t>Pitchers</a:t>
            </a:r>
          </a:p>
        </p:txBody>
      </p:sp>
      <p:sp>
        <p:nvSpPr>
          <p:cNvPr id="3" name="Content Placeholder 2">
            <a:extLst>
              <a:ext uri="{FF2B5EF4-FFF2-40B4-BE49-F238E27FC236}">
                <a16:creationId xmlns:a16="http://schemas.microsoft.com/office/drawing/2014/main" id="{D3EB55B4-6122-9F3C-FD3C-48CDB390DEC1}"/>
              </a:ext>
            </a:extLst>
          </p:cNvPr>
          <p:cNvSpPr>
            <a:spLocks noGrp="1"/>
          </p:cNvSpPr>
          <p:nvPr>
            <p:ph idx="1"/>
          </p:nvPr>
        </p:nvSpPr>
        <p:spPr/>
        <p:txBody>
          <a:bodyPr/>
          <a:lstStyle/>
          <a:p>
            <a:r>
              <a:rPr lang="en-US" dirty="0"/>
              <a:t>Velocity RHP FB 88+; CB 72-76; CUP 70-72.  Slightly less for LHP.</a:t>
            </a:r>
          </a:p>
          <a:p>
            <a:r>
              <a:rPr lang="en-US" dirty="0"/>
              <a:t>Good Breaking Ball.</a:t>
            </a:r>
          </a:p>
          <a:p>
            <a:r>
              <a:rPr lang="en-US" dirty="0"/>
              <a:t>3</a:t>
            </a:r>
            <a:r>
              <a:rPr lang="en-US" baseline="30000" dirty="0"/>
              <a:t>rd</a:t>
            </a:r>
            <a:r>
              <a:rPr lang="en-US" dirty="0"/>
              <a:t> Pitch a bonus.</a:t>
            </a:r>
          </a:p>
          <a:p>
            <a:r>
              <a:rPr lang="en-US" dirty="0"/>
              <a:t>Ideally good mechanics to avoid injury.</a:t>
            </a:r>
          </a:p>
          <a:p>
            <a:r>
              <a:rPr lang="en-US" dirty="0"/>
              <a:t>Size Matters; Durability Matters; but are not everything: It goes to PROJECTABILITY.</a:t>
            </a:r>
          </a:p>
          <a:p>
            <a:r>
              <a:rPr lang="en-US" dirty="0"/>
              <a:t>Ideally, RHP 6’2”-6’5” with potential to be 200-240 </a:t>
            </a:r>
            <a:r>
              <a:rPr lang="en-US" dirty="0" err="1"/>
              <a:t>lbs</a:t>
            </a:r>
            <a:r>
              <a:rPr lang="en-US" dirty="0"/>
              <a:t> but can accept smaller pitchers especially 5’11” with loose arm and competitive spirits.</a:t>
            </a:r>
          </a:p>
          <a:p>
            <a:r>
              <a:rPr lang="en-US" dirty="0"/>
              <a:t>Loose Arm.  Toughness.  Focus.</a:t>
            </a:r>
          </a:p>
          <a:p>
            <a:pPr marL="0" indent="0">
              <a:buNone/>
            </a:pPr>
            <a:endParaRPr lang="en-US" dirty="0"/>
          </a:p>
        </p:txBody>
      </p:sp>
    </p:spTree>
    <p:extLst>
      <p:ext uri="{BB962C8B-B14F-4D97-AF65-F5344CB8AC3E}">
        <p14:creationId xmlns:p14="http://schemas.microsoft.com/office/powerpoint/2010/main" val="2501978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BDE0-296F-6532-060A-A5AC31F1F2C5}"/>
              </a:ext>
            </a:extLst>
          </p:cNvPr>
          <p:cNvSpPr>
            <a:spLocks noGrp="1"/>
          </p:cNvSpPr>
          <p:nvPr>
            <p:ph type="title"/>
          </p:nvPr>
        </p:nvSpPr>
        <p:spPr>
          <a:xfrm>
            <a:off x="540000" y="540000"/>
            <a:ext cx="11101135" cy="1037009"/>
          </a:xfrm>
        </p:spPr>
        <p:txBody>
          <a:bodyPr/>
          <a:lstStyle/>
          <a:p>
            <a:r>
              <a:rPr lang="en-US" dirty="0"/>
              <a:t>Catchers</a:t>
            </a:r>
          </a:p>
        </p:txBody>
      </p:sp>
      <p:sp>
        <p:nvSpPr>
          <p:cNvPr id="3" name="Content Placeholder 2">
            <a:extLst>
              <a:ext uri="{FF2B5EF4-FFF2-40B4-BE49-F238E27FC236}">
                <a16:creationId xmlns:a16="http://schemas.microsoft.com/office/drawing/2014/main" id="{C81B08A1-F230-5F34-5390-9F2C76BBD012}"/>
              </a:ext>
            </a:extLst>
          </p:cNvPr>
          <p:cNvSpPr>
            <a:spLocks noGrp="1"/>
          </p:cNvSpPr>
          <p:nvPr>
            <p:ph idx="1"/>
          </p:nvPr>
        </p:nvSpPr>
        <p:spPr>
          <a:xfrm>
            <a:off x="545432" y="1675977"/>
            <a:ext cx="11209246" cy="4642023"/>
          </a:xfrm>
        </p:spPr>
        <p:txBody>
          <a:bodyPr/>
          <a:lstStyle/>
          <a:p>
            <a:r>
              <a:rPr lang="en-US" dirty="0"/>
              <a:t>Receiving Critical: 80% of the position.</a:t>
            </a:r>
          </a:p>
          <a:p>
            <a:r>
              <a:rPr lang="en-US" dirty="0"/>
              <a:t>Arm 2.0 or better.</a:t>
            </a:r>
          </a:p>
          <a:p>
            <a:r>
              <a:rPr lang="en-US" dirty="0"/>
              <a:t>Ability to separate Defense from Offense.</a:t>
            </a:r>
          </a:p>
          <a:p>
            <a:r>
              <a:rPr lang="en-US" dirty="0"/>
              <a:t>Vocal Leader on the Field is BIG PLUS.</a:t>
            </a:r>
          </a:p>
          <a:p>
            <a:r>
              <a:rPr lang="en-US" dirty="0"/>
              <a:t>Size and Durability: 5’11” 180lb +.</a:t>
            </a:r>
          </a:p>
          <a:p>
            <a:r>
              <a:rPr lang="en-US" dirty="0"/>
              <a:t>Agility behind the plate.</a:t>
            </a:r>
          </a:p>
          <a:p>
            <a:r>
              <a:rPr lang="en-US" dirty="0"/>
              <a:t>Good hitter for average; Power is a Plus.</a:t>
            </a:r>
          </a:p>
          <a:p>
            <a:r>
              <a:rPr lang="en-US" dirty="0"/>
              <a:t>Ability to keep pitchers confident and focused.</a:t>
            </a:r>
          </a:p>
          <a:p>
            <a:r>
              <a:rPr lang="en-US" dirty="0"/>
              <a:t>Leadership.  Body Language is Critical.  All Players See them every pitch.</a:t>
            </a:r>
          </a:p>
          <a:p>
            <a:r>
              <a:rPr lang="en-US" dirty="0"/>
              <a:t>Work Ethic</a:t>
            </a:r>
          </a:p>
        </p:txBody>
      </p:sp>
    </p:spTree>
    <p:extLst>
      <p:ext uri="{BB962C8B-B14F-4D97-AF65-F5344CB8AC3E}">
        <p14:creationId xmlns:p14="http://schemas.microsoft.com/office/powerpoint/2010/main" val="1547866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BABAB-2F97-CDEF-B269-8E280C787BF3}"/>
              </a:ext>
            </a:extLst>
          </p:cNvPr>
          <p:cNvSpPr>
            <a:spLocks noGrp="1"/>
          </p:cNvSpPr>
          <p:nvPr>
            <p:ph type="title"/>
          </p:nvPr>
        </p:nvSpPr>
        <p:spPr/>
        <p:txBody>
          <a:bodyPr/>
          <a:lstStyle/>
          <a:p>
            <a:r>
              <a:rPr lang="en-US" dirty="0"/>
              <a:t>Probability of Playing College or</a:t>
            </a:r>
            <a:br>
              <a:rPr lang="en-US" dirty="0"/>
            </a:br>
            <a:r>
              <a:rPr lang="en-US" dirty="0"/>
              <a:t>Professional Baseball</a:t>
            </a:r>
          </a:p>
        </p:txBody>
      </p:sp>
      <p:sp>
        <p:nvSpPr>
          <p:cNvPr id="3" name="Content Placeholder 2">
            <a:extLst>
              <a:ext uri="{FF2B5EF4-FFF2-40B4-BE49-F238E27FC236}">
                <a16:creationId xmlns:a16="http://schemas.microsoft.com/office/drawing/2014/main" id="{BA170223-E122-451D-03FD-2575BAE32BE4}"/>
              </a:ext>
            </a:extLst>
          </p:cNvPr>
          <p:cNvSpPr>
            <a:spLocks noGrp="1"/>
          </p:cNvSpPr>
          <p:nvPr>
            <p:ph idx="1"/>
          </p:nvPr>
        </p:nvSpPr>
        <p:spPr/>
        <p:txBody>
          <a:bodyPr/>
          <a:lstStyle/>
          <a:p>
            <a:r>
              <a:rPr lang="en-US" dirty="0"/>
              <a:t>Less than 3 in 50, or about 5.6% of high school senior interscholastic baseball players will go on to play baseball at an NCAA institution.</a:t>
            </a:r>
          </a:p>
          <a:p>
            <a:r>
              <a:rPr lang="en-US" dirty="0"/>
              <a:t>Less than 11 in 100, or about 10.5% of NCAA senior baseball players will sign a Major League Baseball contract.</a:t>
            </a:r>
          </a:p>
          <a:p>
            <a:r>
              <a:rPr lang="en-US" dirty="0"/>
              <a:t>Approximately one in 200 or .5% of high school seniors playing interscholastic baseball will eventually sign a Major League Baseball contract.</a:t>
            </a:r>
          </a:p>
          <a:p>
            <a:r>
              <a:rPr lang="en-US" dirty="0"/>
              <a:t>Plan to get an education or find a trade; planning on Professional baseball is not a plan.</a:t>
            </a:r>
          </a:p>
        </p:txBody>
      </p:sp>
    </p:spTree>
    <p:extLst>
      <p:ext uri="{BB962C8B-B14F-4D97-AF65-F5344CB8AC3E}">
        <p14:creationId xmlns:p14="http://schemas.microsoft.com/office/powerpoint/2010/main" val="498239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5F8C-6897-6444-A38A-376BA0E659DD}"/>
              </a:ext>
            </a:extLst>
          </p:cNvPr>
          <p:cNvSpPr>
            <a:spLocks noGrp="1"/>
          </p:cNvSpPr>
          <p:nvPr>
            <p:ph type="title"/>
          </p:nvPr>
        </p:nvSpPr>
        <p:spPr/>
        <p:txBody>
          <a:bodyPr/>
          <a:lstStyle/>
          <a:p>
            <a:r>
              <a:rPr lang="en-US" dirty="0"/>
              <a:t>1</a:t>
            </a:r>
            <a:r>
              <a:rPr lang="en-US" baseline="30000" dirty="0"/>
              <a:t>st</a:t>
            </a:r>
            <a:r>
              <a:rPr lang="en-US" dirty="0"/>
              <a:t> Base</a:t>
            </a:r>
          </a:p>
        </p:txBody>
      </p:sp>
      <p:sp>
        <p:nvSpPr>
          <p:cNvPr id="3" name="Content Placeholder 2">
            <a:extLst>
              <a:ext uri="{FF2B5EF4-FFF2-40B4-BE49-F238E27FC236}">
                <a16:creationId xmlns:a16="http://schemas.microsoft.com/office/drawing/2014/main" id="{DE5460ED-69E9-2534-E56A-479EAC346C39}"/>
              </a:ext>
            </a:extLst>
          </p:cNvPr>
          <p:cNvSpPr>
            <a:spLocks noGrp="1"/>
          </p:cNvSpPr>
          <p:nvPr>
            <p:ph idx="1"/>
          </p:nvPr>
        </p:nvSpPr>
        <p:spPr/>
        <p:txBody>
          <a:bodyPr/>
          <a:lstStyle/>
          <a:p>
            <a:r>
              <a:rPr lang="en-US" dirty="0"/>
              <a:t>Power Production Position.</a:t>
            </a:r>
          </a:p>
          <a:p>
            <a:r>
              <a:rPr lang="en-US" dirty="0"/>
              <a:t>Extra Base/HR Production and/or High Batting Average Potential or BOTH.</a:t>
            </a:r>
          </a:p>
          <a:p>
            <a:r>
              <a:rPr lang="en-US" dirty="0"/>
              <a:t>Good Hands.</a:t>
            </a:r>
          </a:p>
          <a:p>
            <a:r>
              <a:rPr lang="en-US" dirty="0"/>
              <a:t>Speed and Defense are Secondary but NOT irrelevant.</a:t>
            </a:r>
          </a:p>
          <a:p>
            <a:r>
              <a:rPr lang="en-US" dirty="0"/>
              <a:t>Athleticism and foot work are a plus.</a:t>
            </a:r>
          </a:p>
          <a:p>
            <a:r>
              <a:rPr lang="en-US" dirty="0"/>
              <a:t>Many times will also be DH and/or Pitcher.</a:t>
            </a:r>
          </a:p>
          <a:p>
            <a:r>
              <a:rPr lang="en-US" dirty="0"/>
              <a:t>Ideally 6’2” or taller.</a:t>
            </a:r>
          </a:p>
        </p:txBody>
      </p:sp>
    </p:spTree>
    <p:extLst>
      <p:ext uri="{BB962C8B-B14F-4D97-AF65-F5344CB8AC3E}">
        <p14:creationId xmlns:p14="http://schemas.microsoft.com/office/powerpoint/2010/main" val="132062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79F8C-8BD6-C853-F93D-7C09EA8A9C25}"/>
              </a:ext>
            </a:extLst>
          </p:cNvPr>
          <p:cNvSpPr>
            <a:spLocks noGrp="1"/>
          </p:cNvSpPr>
          <p:nvPr>
            <p:ph type="title"/>
          </p:nvPr>
        </p:nvSpPr>
        <p:spPr>
          <a:xfrm>
            <a:off x="540000" y="540000"/>
            <a:ext cx="11101135" cy="1169530"/>
          </a:xfrm>
        </p:spPr>
        <p:txBody>
          <a:bodyPr/>
          <a:lstStyle/>
          <a:p>
            <a:r>
              <a:rPr lang="en-US" dirty="0"/>
              <a:t>2</a:t>
            </a:r>
            <a:r>
              <a:rPr lang="en-US" baseline="30000" dirty="0"/>
              <a:t>nd</a:t>
            </a:r>
            <a:r>
              <a:rPr lang="en-US" dirty="0"/>
              <a:t> Base</a:t>
            </a:r>
          </a:p>
        </p:txBody>
      </p:sp>
      <p:sp>
        <p:nvSpPr>
          <p:cNvPr id="3" name="Content Placeholder 2">
            <a:extLst>
              <a:ext uri="{FF2B5EF4-FFF2-40B4-BE49-F238E27FC236}">
                <a16:creationId xmlns:a16="http://schemas.microsoft.com/office/drawing/2014/main" id="{E589F33F-B155-18F1-BD9C-4EDFE665F4ED}"/>
              </a:ext>
            </a:extLst>
          </p:cNvPr>
          <p:cNvSpPr>
            <a:spLocks noGrp="1"/>
          </p:cNvSpPr>
          <p:nvPr>
            <p:ph idx="1"/>
          </p:nvPr>
        </p:nvSpPr>
        <p:spPr>
          <a:xfrm>
            <a:off x="545432" y="1808498"/>
            <a:ext cx="11095703" cy="4509502"/>
          </a:xfrm>
        </p:spPr>
        <p:txBody>
          <a:bodyPr/>
          <a:lstStyle/>
          <a:p>
            <a:r>
              <a:rPr lang="en-US" dirty="0"/>
              <a:t>Good Hands.</a:t>
            </a:r>
          </a:p>
          <a:p>
            <a:r>
              <a:rPr lang="en-US" dirty="0"/>
              <a:t>Good Feet.</a:t>
            </a:r>
          </a:p>
          <a:p>
            <a:r>
              <a:rPr lang="en-US" dirty="0"/>
              <a:t>Handle the bat; hit n run; bunt.</a:t>
            </a:r>
          </a:p>
          <a:p>
            <a:r>
              <a:rPr lang="en-US" dirty="0"/>
              <a:t>Arm Strength for DP.</a:t>
            </a:r>
          </a:p>
          <a:p>
            <a:r>
              <a:rPr lang="en-US" dirty="0"/>
              <a:t>Power is a plus.</a:t>
            </a:r>
          </a:p>
          <a:p>
            <a:r>
              <a:rPr lang="en-US" dirty="0"/>
              <a:t>Average-Above Average Speed: 6.8-7.1 60 Times; 4.2-4.5 to 1B.</a:t>
            </a:r>
          </a:p>
          <a:p>
            <a:r>
              <a:rPr lang="en-US" dirty="0"/>
              <a:t>Recruit SS hands: Best feet, worst arm becomes 2B.</a:t>
            </a:r>
          </a:p>
          <a:p>
            <a:r>
              <a:rPr lang="en-US" dirty="0"/>
              <a:t>Rarely recruit 2B from High School team but will from Summer teams.</a:t>
            </a:r>
          </a:p>
          <a:p>
            <a:r>
              <a:rPr lang="en-US" dirty="0"/>
              <a:t>Gutsy.</a:t>
            </a:r>
          </a:p>
          <a:p>
            <a:endParaRPr lang="en-US" dirty="0"/>
          </a:p>
        </p:txBody>
      </p:sp>
    </p:spTree>
    <p:extLst>
      <p:ext uri="{BB962C8B-B14F-4D97-AF65-F5344CB8AC3E}">
        <p14:creationId xmlns:p14="http://schemas.microsoft.com/office/powerpoint/2010/main" val="1991027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6892C-8BAF-60A4-5265-D69291D91E0B}"/>
              </a:ext>
            </a:extLst>
          </p:cNvPr>
          <p:cNvSpPr>
            <a:spLocks noGrp="1"/>
          </p:cNvSpPr>
          <p:nvPr>
            <p:ph type="title"/>
          </p:nvPr>
        </p:nvSpPr>
        <p:spPr>
          <a:xfrm>
            <a:off x="662609" y="540000"/>
            <a:ext cx="10978526" cy="1037009"/>
          </a:xfrm>
        </p:spPr>
        <p:txBody>
          <a:bodyPr/>
          <a:lstStyle/>
          <a:p>
            <a:r>
              <a:rPr lang="en-US" dirty="0"/>
              <a:t>Short Stop</a:t>
            </a:r>
          </a:p>
        </p:txBody>
      </p:sp>
      <p:sp>
        <p:nvSpPr>
          <p:cNvPr id="3" name="Content Placeholder 2">
            <a:extLst>
              <a:ext uri="{FF2B5EF4-FFF2-40B4-BE49-F238E27FC236}">
                <a16:creationId xmlns:a16="http://schemas.microsoft.com/office/drawing/2014/main" id="{C637D46F-C767-954A-EE13-5C845B3F94FE}"/>
              </a:ext>
            </a:extLst>
          </p:cNvPr>
          <p:cNvSpPr>
            <a:spLocks noGrp="1"/>
          </p:cNvSpPr>
          <p:nvPr>
            <p:ph idx="1"/>
          </p:nvPr>
        </p:nvSpPr>
        <p:spPr>
          <a:xfrm>
            <a:off x="545432" y="1675977"/>
            <a:ext cx="11095703" cy="4642023"/>
          </a:xfrm>
        </p:spPr>
        <p:txBody>
          <a:bodyPr/>
          <a:lstStyle/>
          <a:p>
            <a:r>
              <a:rPr lang="en-US" dirty="0"/>
              <a:t>Great Athleticism.</a:t>
            </a:r>
          </a:p>
          <a:p>
            <a:r>
              <a:rPr lang="en-US" dirty="0"/>
              <a:t>Good Hands; Quick Feet.</a:t>
            </a:r>
          </a:p>
          <a:p>
            <a:r>
              <a:rPr lang="en-US" dirty="0"/>
              <a:t>Defense Priority.</a:t>
            </a:r>
          </a:p>
          <a:p>
            <a:r>
              <a:rPr lang="en-US" dirty="0"/>
              <a:t>Strongest Infield Arm.</a:t>
            </a:r>
          </a:p>
          <a:p>
            <a:r>
              <a:rPr lang="en-US" dirty="0"/>
              <a:t>Offense a Bonus.</a:t>
            </a:r>
          </a:p>
          <a:p>
            <a:r>
              <a:rPr lang="en-US" dirty="0"/>
              <a:t>Leadership.</a:t>
            </a:r>
          </a:p>
          <a:p>
            <a:r>
              <a:rPr lang="en-US" dirty="0"/>
              <a:t>Speed 6.6-7.0 goal.</a:t>
            </a:r>
          </a:p>
          <a:p>
            <a:r>
              <a:rPr lang="en-US" dirty="0"/>
              <a:t>Ideally, 5’11”-6’3” 165-190 lb.</a:t>
            </a:r>
          </a:p>
          <a:p>
            <a:r>
              <a:rPr lang="en-US" dirty="0"/>
              <a:t>Respected.</a:t>
            </a:r>
          </a:p>
          <a:p>
            <a:r>
              <a:rPr lang="en-US" dirty="0"/>
              <a:t>Vocal is a Plus.</a:t>
            </a:r>
          </a:p>
        </p:txBody>
      </p:sp>
    </p:spTree>
    <p:extLst>
      <p:ext uri="{BB962C8B-B14F-4D97-AF65-F5344CB8AC3E}">
        <p14:creationId xmlns:p14="http://schemas.microsoft.com/office/powerpoint/2010/main" val="3311628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C0067-1F29-F177-70FC-CE6F3F7A0B7A}"/>
              </a:ext>
            </a:extLst>
          </p:cNvPr>
          <p:cNvSpPr>
            <a:spLocks noGrp="1"/>
          </p:cNvSpPr>
          <p:nvPr>
            <p:ph type="title"/>
          </p:nvPr>
        </p:nvSpPr>
        <p:spPr>
          <a:xfrm>
            <a:off x="540000" y="540000"/>
            <a:ext cx="11101135" cy="997252"/>
          </a:xfrm>
        </p:spPr>
        <p:txBody>
          <a:bodyPr/>
          <a:lstStyle/>
          <a:p>
            <a:r>
              <a:rPr lang="en-US" dirty="0"/>
              <a:t>3</a:t>
            </a:r>
            <a:r>
              <a:rPr lang="en-US" baseline="30000" dirty="0"/>
              <a:t>rd</a:t>
            </a:r>
            <a:r>
              <a:rPr lang="en-US" dirty="0"/>
              <a:t> Base</a:t>
            </a:r>
          </a:p>
        </p:txBody>
      </p:sp>
      <p:sp>
        <p:nvSpPr>
          <p:cNvPr id="3" name="Content Placeholder 2">
            <a:extLst>
              <a:ext uri="{FF2B5EF4-FFF2-40B4-BE49-F238E27FC236}">
                <a16:creationId xmlns:a16="http://schemas.microsoft.com/office/drawing/2014/main" id="{921644DA-FBC7-6735-73C0-9AAEDEA99802}"/>
              </a:ext>
            </a:extLst>
          </p:cNvPr>
          <p:cNvSpPr>
            <a:spLocks noGrp="1"/>
          </p:cNvSpPr>
          <p:nvPr>
            <p:ph idx="1"/>
          </p:nvPr>
        </p:nvSpPr>
        <p:spPr>
          <a:xfrm>
            <a:off x="539999" y="1636220"/>
            <a:ext cx="11101135" cy="4681780"/>
          </a:xfrm>
        </p:spPr>
        <p:txBody>
          <a:bodyPr/>
          <a:lstStyle/>
          <a:p>
            <a:r>
              <a:rPr lang="en-US" dirty="0"/>
              <a:t>Power Potential and High Batting Average.</a:t>
            </a:r>
          </a:p>
          <a:p>
            <a:r>
              <a:rPr lang="en-US" dirty="0"/>
              <a:t>Run Production; Should be middle of order hitter.</a:t>
            </a:r>
          </a:p>
          <a:p>
            <a:r>
              <a:rPr lang="en-US" dirty="0"/>
              <a:t>Good Hands.</a:t>
            </a:r>
          </a:p>
          <a:p>
            <a:r>
              <a:rPr lang="en-US" dirty="0"/>
              <a:t>Strong Arm.</a:t>
            </a:r>
          </a:p>
          <a:p>
            <a:r>
              <a:rPr lang="en-US" dirty="0"/>
              <a:t>Athletic: Reactionary Position.</a:t>
            </a:r>
          </a:p>
          <a:p>
            <a:r>
              <a:rPr lang="en-US" dirty="0"/>
              <a:t>Speed is a Plus.</a:t>
            </a:r>
          </a:p>
          <a:p>
            <a:r>
              <a:rPr lang="en-US" dirty="0"/>
              <a:t>Good First Step.</a:t>
            </a:r>
          </a:p>
          <a:p>
            <a:r>
              <a:rPr lang="en-US" dirty="0"/>
              <a:t>Will he stick his glove in the ground and not flinch.  Toughness.</a:t>
            </a:r>
          </a:p>
        </p:txBody>
      </p:sp>
    </p:spTree>
    <p:extLst>
      <p:ext uri="{BB962C8B-B14F-4D97-AF65-F5344CB8AC3E}">
        <p14:creationId xmlns:p14="http://schemas.microsoft.com/office/powerpoint/2010/main" val="730266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3E15-91D0-46EF-62E7-0D1AE2639E7B}"/>
              </a:ext>
            </a:extLst>
          </p:cNvPr>
          <p:cNvSpPr>
            <a:spLocks noGrp="1"/>
          </p:cNvSpPr>
          <p:nvPr>
            <p:ph type="title"/>
          </p:nvPr>
        </p:nvSpPr>
        <p:spPr>
          <a:xfrm>
            <a:off x="540000" y="540000"/>
            <a:ext cx="11101136" cy="1143026"/>
          </a:xfrm>
        </p:spPr>
        <p:txBody>
          <a:bodyPr/>
          <a:lstStyle/>
          <a:p>
            <a:r>
              <a:rPr lang="en-US" dirty="0"/>
              <a:t>Left Field</a:t>
            </a:r>
          </a:p>
        </p:txBody>
      </p:sp>
      <p:sp>
        <p:nvSpPr>
          <p:cNvPr id="3" name="Content Placeholder 2">
            <a:extLst>
              <a:ext uri="{FF2B5EF4-FFF2-40B4-BE49-F238E27FC236}">
                <a16:creationId xmlns:a16="http://schemas.microsoft.com/office/drawing/2014/main" id="{ECAB6078-D907-5A2A-0AF9-97D15B408C0F}"/>
              </a:ext>
            </a:extLst>
          </p:cNvPr>
          <p:cNvSpPr>
            <a:spLocks noGrp="1"/>
          </p:cNvSpPr>
          <p:nvPr>
            <p:ph idx="1"/>
          </p:nvPr>
        </p:nvSpPr>
        <p:spPr>
          <a:xfrm>
            <a:off x="540000" y="1683027"/>
            <a:ext cx="11101136" cy="4625698"/>
          </a:xfrm>
        </p:spPr>
        <p:txBody>
          <a:bodyPr/>
          <a:lstStyle/>
          <a:p>
            <a:r>
              <a:rPr lang="en-US" dirty="0"/>
              <a:t>Power Position: RBI Production.</a:t>
            </a:r>
          </a:p>
          <a:p>
            <a:r>
              <a:rPr lang="en-US" dirty="0"/>
              <a:t>High Batting Average a Plus.</a:t>
            </a:r>
          </a:p>
          <a:p>
            <a:r>
              <a:rPr lang="en-US" dirty="0"/>
              <a:t>Average Arm is OK.</a:t>
            </a:r>
          </a:p>
          <a:p>
            <a:r>
              <a:rPr lang="en-US" dirty="0"/>
              <a:t>Defense and Speed Secondary compared to other OF positions: 6.9-7.2 OK if Offense Good.</a:t>
            </a:r>
          </a:p>
          <a:p>
            <a:r>
              <a:rPr lang="en-US" dirty="0"/>
              <a:t>Defense not totally irrelevant.</a:t>
            </a:r>
          </a:p>
          <a:p>
            <a:pPr marL="0" indent="0">
              <a:buNone/>
            </a:pPr>
            <a:endParaRPr lang="en-US" dirty="0"/>
          </a:p>
        </p:txBody>
      </p:sp>
    </p:spTree>
    <p:extLst>
      <p:ext uri="{BB962C8B-B14F-4D97-AF65-F5344CB8AC3E}">
        <p14:creationId xmlns:p14="http://schemas.microsoft.com/office/powerpoint/2010/main" val="3724184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7DFD6-2BCD-DBB9-8ABC-2C4344CDAEF5}"/>
              </a:ext>
            </a:extLst>
          </p:cNvPr>
          <p:cNvSpPr>
            <a:spLocks noGrp="1"/>
          </p:cNvSpPr>
          <p:nvPr>
            <p:ph type="title"/>
          </p:nvPr>
        </p:nvSpPr>
        <p:spPr>
          <a:xfrm>
            <a:off x="540000" y="540000"/>
            <a:ext cx="11101135" cy="944244"/>
          </a:xfrm>
        </p:spPr>
        <p:txBody>
          <a:bodyPr/>
          <a:lstStyle/>
          <a:p>
            <a:r>
              <a:rPr lang="en-US" dirty="0"/>
              <a:t>Center Field</a:t>
            </a:r>
          </a:p>
        </p:txBody>
      </p:sp>
      <p:sp>
        <p:nvSpPr>
          <p:cNvPr id="3" name="Content Placeholder 2">
            <a:extLst>
              <a:ext uri="{FF2B5EF4-FFF2-40B4-BE49-F238E27FC236}">
                <a16:creationId xmlns:a16="http://schemas.microsoft.com/office/drawing/2014/main" id="{996460A2-82FF-3CC7-7DF8-5079136CDAFF}"/>
              </a:ext>
            </a:extLst>
          </p:cNvPr>
          <p:cNvSpPr>
            <a:spLocks noGrp="1"/>
          </p:cNvSpPr>
          <p:nvPr>
            <p:ph idx="1"/>
          </p:nvPr>
        </p:nvSpPr>
        <p:spPr>
          <a:xfrm>
            <a:off x="536659" y="1584643"/>
            <a:ext cx="11101135" cy="4733357"/>
          </a:xfrm>
        </p:spPr>
        <p:txBody>
          <a:bodyPr/>
          <a:lstStyle/>
          <a:p>
            <a:r>
              <a:rPr lang="en-US" dirty="0"/>
              <a:t>Speed important: 6.5-7.0.</a:t>
            </a:r>
          </a:p>
          <a:p>
            <a:r>
              <a:rPr lang="en-US" dirty="0"/>
              <a:t>Defense Critical.</a:t>
            </a:r>
          </a:p>
          <a:p>
            <a:r>
              <a:rPr lang="en-US" dirty="0"/>
              <a:t>Great Jumps and Routes.</a:t>
            </a:r>
          </a:p>
          <a:p>
            <a:r>
              <a:rPr lang="en-US" dirty="0"/>
              <a:t>Fearless: Willing to lay out for balls.</a:t>
            </a:r>
          </a:p>
          <a:p>
            <a:r>
              <a:rPr lang="en-US" dirty="0"/>
              <a:t>Great Instincts.</a:t>
            </a:r>
          </a:p>
          <a:p>
            <a:r>
              <a:rPr lang="en-US" dirty="0"/>
              <a:t>Hit for Average; Power is a Plus.</a:t>
            </a:r>
          </a:p>
          <a:p>
            <a:r>
              <a:rPr lang="en-US" dirty="0"/>
              <a:t>Average Arm is OK.</a:t>
            </a:r>
          </a:p>
        </p:txBody>
      </p:sp>
    </p:spTree>
    <p:extLst>
      <p:ext uri="{BB962C8B-B14F-4D97-AF65-F5344CB8AC3E}">
        <p14:creationId xmlns:p14="http://schemas.microsoft.com/office/powerpoint/2010/main" val="2013433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B296-BEA4-9D58-84CB-EF216691D4BB}"/>
              </a:ext>
            </a:extLst>
          </p:cNvPr>
          <p:cNvSpPr>
            <a:spLocks noGrp="1"/>
          </p:cNvSpPr>
          <p:nvPr>
            <p:ph type="title"/>
          </p:nvPr>
        </p:nvSpPr>
        <p:spPr/>
        <p:txBody>
          <a:bodyPr/>
          <a:lstStyle/>
          <a:p>
            <a:r>
              <a:rPr lang="en-US" dirty="0"/>
              <a:t>Right Field</a:t>
            </a:r>
          </a:p>
        </p:txBody>
      </p:sp>
      <p:sp>
        <p:nvSpPr>
          <p:cNvPr id="3" name="Content Placeholder 2">
            <a:extLst>
              <a:ext uri="{FF2B5EF4-FFF2-40B4-BE49-F238E27FC236}">
                <a16:creationId xmlns:a16="http://schemas.microsoft.com/office/drawing/2014/main" id="{3C06EB0E-B108-E2DE-BE77-25FEA4783A37}"/>
              </a:ext>
            </a:extLst>
          </p:cNvPr>
          <p:cNvSpPr>
            <a:spLocks noGrp="1"/>
          </p:cNvSpPr>
          <p:nvPr>
            <p:ph idx="1"/>
          </p:nvPr>
        </p:nvSpPr>
        <p:spPr/>
        <p:txBody>
          <a:bodyPr/>
          <a:lstStyle/>
          <a:p>
            <a:r>
              <a:rPr lang="en-US" dirty="0"/>
              <a:t>Above Average Arm.</a:t>
            </a:r>
          </a:p>
          <a:p>
            <a:r>
              <a:rPr lang="en-US" dirty="0"/>
              <a:t>High Average or Power or BOTH.</a:t>
            </a:r>
          </a:p>
          <a:p>
            <a:r>
              <a:rPr lang="en-US" dirty="0"/>
              <a:t>Good Defense.</a:t>
            </a:r>
          </a:p>
          <a:p>
            <a:r>
              <a:rPr lang="en-US" dirty="0"/>
              <a:t>Good Instincts.</a:t>
            </a:r>
          </a:p>
          <a:p>
            <a:r>
              <a:rPr lang="en-US" dirty="0"/>
              <a:t>Speed 6.6-7.0.</a:t>
            </a:r>
          </a:p>
        </p:txBody>
      </p:sp>
    </p:spTree>
    <p:extLst>
      <p:ext uri="{BB962C8B-B14F-4D97-AF65-F5344CB8AC3E}">
        <p14:creationId xmlns:p14="http://schemas.microsoft.com/office/powerpoint/2010/main" val="503742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F25DC-5BBC-439E-052E-9B10324F7C11}"/>
              </a:ext>
            </a:extLst>
          </p:cNvPr>
          <p:cNvSpPr>
            <a:spLocks noGrp="1"/>
          </p:cNvSpPr>
          <p:nvPr>
            <p:ph type="title"/>
          </p:nvPr>
        </p:nvSpPr>
        <p:spPr>
          <a:xfrm>
            <a:off x="540000" y="540000"/>
            <a:ext cx="11101135" cy="970748"/>
          </a:xfrm>
        </p:spPr>
        <p:txBody>
          <a:bodyPr/>
          <a:lstStyle/>
          <a:p>
            <a:r>
              <a:rPr lang="en-US" dirty="0"/>
              <a:t>Parents Role</a:t>
            </a:r>
          </a:p>
        </p:txBody>
      </p:sp>
      <p:sp>
        <p:nvSpPr>
          <p:cNvPr id="3" name="Content Placeholder 2">
            <a:extLst>
              <a:ext uri="{FF2B5EF4-FFF2-40B4-BE49-F238E27FC236}">
                <a16:creationId xmlns:a16="http://schemas.microsoft.com/office/drawing/2014/main" id="{2153ADA2-E159-7447-174F-2F15E75738BB}"/>
              </a:ext>
            </a:extLst>
          </p:cNvPr>
          <p:cNvSpPr>
            <a:spLocks noGrp="1"/>
          </p:cNvSpPr>
          <p:nvPr>
            <p:ph idx="1"/>
          </p:nvPr>
        </p:nvSpPr>
        <p:spPr>
          <a:xfrm>
            <a:off x="397565" y="1510749"/>
            <a:ext cx="11243571" cy="4797976"/>
          </a:xfrm>
        </p:spPr>
        <p:txBody>
          <a:bodyPr/>
          <a:lstStyle/>
          <a:p>
            <a:r>
              <a:rPr lang="en-US" dirty="0"/>
              <a:t>Goal is to find great fit: Academically, Athletically, Socially, and Financially.</a:t>
            </a:r>
          </a:p>
          <a:p>
            <a:r>
              <a:rPr lang="en-US" dirty="0"/>
              <a:t>Organize and Keep on Track.</a:t>
            </a:r>
          </a:p>
          <a:p>
            <a:r>
              <a:rPr lang="en-US" dirty="0"/>
              <a:t>Help them sort thru schools to meet your expectations.</a:t>
            </a:r>
          </a:p>
          <a:p>
            <a:r>
              <a:rPr lang="en-US" dirty="0"/>
              <a:t>Provide Opportunities for training, development, and recruiting events.</a:t>
            </a:r>
          </a:p>
          <a:p>
            <a:r>
              <a:rPr lang="en-US" dirty="0"/>
              <a:t>Let them handle routine communication with coaches and Classics.</a:t>
            </a:r>
          </a:p>
          <a:p>
            <a:r>
              <a:rPr lang="en-US" dirty="0"/>
              <a:t>Watch what you say and Post on All Social Media.</a:t>
            </a:r>
          </a:p>
          <a:p>
            <a:r>
              <a:rPr lang="en-US" dirty="0"/>
              <a:t>DO NOT COMPARE THEM TO TEAMMATES AND/OR OTHER PLAYERS OUT IN THE WORLD.</a:t>
            </a:r>
          </a:p>
          <a:p>
            <a:r>
              <a:rPr lang="en-US" dirty="0"/>
              <a:t>Coaches do consider potential parental issues in the recruiting process; they are looking for reasons to take players OFF the list, not put them on the list. </a:t>
            </a:r>
          </a:p>
          <a:p>
            <a:r>
              <a:rPr lang="en-US" dirty="0"/>
              <a:t>College Coaches Camps, Targeted Showcases, and NEW/ADDED TECHNOLOGY Critical.</a:t>
            </a:r>
          </a:p>
        </p:txBody>
      </p:sp>
    </p:spTree>
    <p:extLst>
      <p:ext uri="{BB962C8B-B14F-4D97-AF65-F5344CB8AC3E}">
        <p14:creationId xmlns:p14="http://schemas.microsoft.com/office/powerpoint/2010/main" val="1038339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42DF6-E47A-ED27-DA57-66C91EF5DBCB}"/>
              </a:ext>
            </a:extLst>
          </p:cNvPr>
          <p:cNvSpPr>
            <a:spLocks noGrp="1"/>
          </p:cNvSpPr>
          <p:nvPr>
            <p:ph type="title"/>
          </p:nvPr>
        </p:nvSpPr>
        <p:spPr>
          <a:xfrm>
            <a:off x="410818" y="540000"/>
            <a:ext cx="11230318" cy="984000"/>
          </a:xfrm>
        </p:spPr>
        <p:txBody>
          <a:bodyPr/>
          <a:lstStyle/>
          <a:p>
            <a:r>
              <a:rPr lang="en-US" dirty="0"/>
              <a:t>Players Role</a:t>
            </a:r>
          </a:p>
        </p:txBody>
      </p:sp>
      <p:sp>
        <p:nvSpPr>
          <p:cNvPr id="3" name="Content Placeholder 2">
            <a:extLst>
              <a:ext uri="{FF2B5EF4-FFF2-40B4-BE49-F238E27FC236}">
                <a16:creationId xmlns:a16="http://schemas.microsoft.com/office/drawing/2014/main" id="{F81A6D12-7E39-0903-8440-8B809411FE33}"/>
              </a:ext>
            </a:extLst>
          </p:cNvPr>
          <p:cNvSpPr>
            <a:spLocks noGrp="1"/>
          </p:cNvSpPr>
          <p:nvPr>
            <p:ph idx="1"/>
          </p:nvPr>
        </p:nvSpPr>
        <p:spPr>
          <a:xfrm>
            <a:off x="510156" y="1544887"/>
            <a:ext cx="11130979" cy="4773113"/>
          </a:xfrm>
        </p:spPr>
        <p:txBody>
          <a:bodyPr/>
          <a:lstStyle/>
          <a:p>
            <a:r>
              <a:rPr lang="en-US" dirty="0"/>
              <a:t>Focus on Schoolwork.</a:t>
            </a:r>
          </a:p>
          <a:p>
            <a:r>
              <a:rPr lang="en-US" dirty="0"/>
              <a:t>Sleep Enough. Workout Enough. Work on Baseball Skills Enough.</a:t>
            </a:r>
          </a:p>
          <a:p>
            <a:r>
              <a:rPr lang="en-US" dirty="0"/>
              <a:t>Eat more than you think possible of nutritious food.</a:t>
            </a:r>
          </a:p>
          <a:p>
            <a:r>
              <a:rPr lang="en-US" dirty="0"/>
              <a:t>Be the Best You, that you Can Be; Maximize God’s Gifts.</a:t>
            </a:r>
          </a:p>
          <a:p>
            <a:r>
              <a:rPr lang="en-US" dirty="0"/>
              <a:t>DO NOT compare yourself to teammates and/or other players out in the World.</a:t>
            </a:r>
          </a:p>
          <a:p>
            <a:r>
              <a:rPr lang="en-US" dirty="0"/>
              <a:t>Watch what you say or forward on ALL social media. Coaches will eliminate players based on social media issues.</a:t>
            </a:r>
          </a:p>
          <a:p>
            <a:r>
              <a:rPr lang="en-US" dirty="0"/>
              <a:t>Communicate with Dayton Classics quickly, clearly, honestly  and especially respond.  </a:t>
            </a:r>
          </a:p>
          <a:p>
            <a:r>
              <a:rPr lang="en-US" dirty="0"/>
              <a:t>We will be asking more of you in terms of communicating with College Coaches.</a:t>
            </a:r>
          </a:p>
        </p:txBody>
      </p:sp>
    </p:spTree>
    <p:extLst>
      <p:ext uri="{BB962C8B-B14F-4D97-AF65-F5344CB8AC3E}">
        <p14:creationId xmlns:p14="http://schemas.microsoft.com/office/powerpoint/2010/main" val="132491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0304-537D-D751-8309-3959D8BD8F88}"/>
              </a:ext>
            </a:extLst>
          </p:cNvPr>
          <p:cNvSpPr>
            <a:spLocks noGrp="1"/>
          </p:cNvSpPr>
          <p:nvPr>
            <p:ph type="title"/>
          </p:nvPr>
        </p:nvSpPr>
        <p:spPr/>
        <p:txBody>
          <a:bodyPr/>
          <a:lstStyle/>
          <a:p>
            <a:r>
              <a:rPr lang="en-US" dirty="0"/>
              <a:t>Dayton Classics History</a:t>
            </a:r>
          </a:p>
        </p:txBody>
      </p:sp>
      <p:sp>
        <p:nvSpPr>
          <p:cNvPr id="3" name="Content Placeholder 2">
            <a:extLst>
              <a:ext uri="{FF2B5EF4-FFF2-40B4-BE49-F238E27FC236}">
                <a16:creationId xmlns:a16="http://schemas.microsoft.com/office/drawing/2014/main" id="{D9E7C7B4-5681-2F53-2CDC-7F1862D73E10}"/>
              </a:ext>
            </a:extLst>
          </p:cNvPr>
          <p:cNvSpPr>
            <a:spLocks noGrp="1"/>
          </p:cNvSpPr>
          <p:nvPr>
            <p:ph idx="1"/>
          </p:nvPr>
        </p:nvSpPr>
        <p:spPr>
          <a:xfrm>
            <a:off x="540000" y="1539081"/>
            <a:ext cx="11112000" cy="4676189"/>
          </a:xfrm>
        </p:spPr>
        <p:txBody>
          <a:bodyPr/>
          <a:lstStyle/>
          <a:p>
            <a:r>
              <a:rPr lang="en-US" dirty="0"/>
              <a:t>4 Major Leaguers: Justin Masterson, Jerry Blevins, Mike </a:t>
            </a:r>
            <a:r>
              <a:rPr lang="en-US" dirty="0" err="1"/>
              <a:t>Hauschild</a:t>
            </a:r>
            <a:r>
              <a:rPr lang="en-US" dirty="0"/>
              <a:t>, Sean Murphy</a:t>
            </a:r>
          </a:p>
          <a:p>
            <a:r>
              <a:rPr lang="en-US" dirty="0"/>
              <a:t>30 Professional Players</a:t>
            </a:r>
          </a:p>
          <a:p>
            <a:r>
              <a:rPr lang="en-US" dirty="0"/>
              <a:t>More than 300 Players moving to College Baseball since inception.</a:t>
            </a:r>
          </a:p>
          <a:p>
            <a:r>
              <a:rPr lang="en-US" dirty="0"/>
              <a:t>I arrived in 2007; Since then thru the 2022 season 255 players into College Baseball.</a:t>
            </a:r>
          </a:p>
          <a:p>
            <a:r>
              <a:rPr lang="en-US" dirty="0"/>
              <a:t>From 2007-2021 95% have moved on to play College Baseball.</a:t>
            </a:r>
          </a:p>
          <a:p>
            <a:r>
              <a:rPr lang="en-US" dirty="0"/>
              <a:t>In 2022, we were at 75% (13/17).  One full academic scholarship could not pass up; one had small school options but chose not to play; two failed to develop physically and baseball skills to match the increased level of athleticism and play.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47410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9C2EB-A0B1-64DA-13B3-DA3E5619AB79}"/>
              </a:ext>
            </a:extLst>
          </p:cNvPr>
          <p:cNvSpPr>
            <a:spLocks noGrp="1"/>
          </p:cNvSpPr>
          <p:nvPr>
            <p:ph type="title"/>
          </p:nvPr>
        </p:nvSpPr>
        <p:spPr/>
        <p:txBody>
          <a:bodyPr/>
          <a:lstStyle/>
          <a:p>
            <a:r>
              <a:rPr lang="en-US" dirty="0"/>
              <a:t>How Many Scholarships at Various Levels? NCAA D1</a:t>
            </a:r>
          </a:p>
        </p:txBody>
      </p:sp>
      <p:sp>
        <p:nvSpPr>
          <p:cNvPr id="3" name="Content Placeholder 2">
            <a:extLst>
              <a:ext uri="{FF2B5EF4-FFF2-40B4-BE49-F238E27FC236}">
                <a16:creationId xmlns:a16="http://schemas.microsoft.com/office/drawing/2014/main" id="{29B3431B-4167-2BE4-0BCB-59352CE1161E}"/>
              </a:ext>
            </a:extLst>
          </p:cNvPr>
          <p:cNvSpPr>
            <a:spLocks noGrp="1"/>
          </p:cNvSpPr>
          <p:nvPr>
            <p:ph idx="1"/>
          </p:nvPr>
        </p:nvSpPr>
        <p:spPr/>
        <p:txBody>
          <a:bodyPr>
            <a:normAutofit lnSpcReduction="10000"/>
          </a:bodyPr>
          <a:lstStyle/>
          <a:p>
            <a:r>
              <a:rPr lang="en-US" dirty="0"/>
              <a:t>Up To 11.7 Full Scholarships Divided among max of 27 athletes. Schools 291; Participants 10,195.</a:t>
            </a:r>
          </a:p>
          <a:p>
            <a:r>
              <a:rPr lang="en-US" dirty="0"/>
              <a:t>Roster limit of 35; Minimum scholarship of 25%.</a:t>
            </a:r>
          </a:p>
          <a:p>
            <a:r>
              <a:rPr lang="en-US" dirty="0"/>
              <a:t>Full Scholarships are RARE.</a:t>
            </a:r>
          </a:p>
          <a:p>
            <a:r>
              <a:rPr lang="en-US" dirty="0"/>
              <a:t>Some D1 Schools are not fully funded.</a:t>
            </a:r>
          </a:p>
          <a:p>
            <a:r>
              <a:rPr lang="en-US" dirty="0"/>
              <a:t>Blending of athletic and academic monies is permissible for academically qualifying student-athletes.</a:t>
            </a:r>
          </a:p>
          <a:p>
            <a:r>
              <a:rPr lang="en-US" dirty="0"/>
              <a:t>Ivy League &amp; Patriot League teams do not have athletic money but have needs-based money.</a:t>
            </a:r>
          </a:p>
          <a:p>
            <a:r>
              <a:rPr lang="en-US" dirty="0"/>
              <a:t>Grades matter.</a:t>
            </a:r>
          </a:p>
          <a:p>
            <a:endParaRPr lang="en-US" dirty="0"/>
          </a:p>
        </p:txBody>
      </p:sp>
    </p:spTree>
    <p:extLst>
      <p:ext uri="{BB962C8B-B14F-4D97-AF65-F5344CB8AC3E}">
        <p14:creationId xmlns:p14="http://schemas.microsoft.com/office/powerpoint/2010/main" val="546923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C2BB-077D-1A9F-0B6A-D1D9BD961739}"/>
              </a:ext>
            </a:extLst>
          </p:cNvPr>
          <p:cNvSpPr>
            <a:spLocks noGrp="1"/>
          </p:cNvSpPr>
          <p:nvPr>
            <p:ph type="title"/>
          </p:nvPr>
        </p:nvSpPr>
        <p:spPr/>
        <p:txBody>
          <a:bodyPr/>
          <a:lstStyle/>
          <a:p>
            <a:r>
              <a:rPr lang="en-US" dirty="0"/>
              <a:t>How Do We Do It?</a:t>
            </a:r>
          </a:p>
        </p:txBody>
      </p:sp>
      <p:sp>
        <p:nvSpPr>
          <p:cNvPr id="3" name="Content Placeholder 2">
            <a:extLst>
              <a:ext uri="{FF2B5EF4-FFF2-40B4-BE49-F238E27FC236}">
                <a16:creationId xmlns:a16="http://schemas.microsoft.com/office/drawing/2014/main" id="{C7DE33EB-FCCC-12F1-FF1A-0D89CBDFF5F8}"/>
              </a:ext>
            </a:extLst>
          </p:cNvPr>
          <p:cNvSpPr>
            <a:spLocks noGrp="1"/>
          </p:cNvSpPr>
          <p:nvPr>
            <p:ph idx="1"/>
          </p:nvPr>
        </p:nvSpPr>
        <p:spPr>
          <a:xfrm>
            <a:off x="540000" y="1364975"/>
            <a:ext cx="11101136" cy="4943750"/>
          </a:xfrm>
        </p:spPr>
        <p:txBody>
          <a:bodyPr/>
          <a:lstStyle/>
          <a:p>
            <a:r>
              <a:rPr lang="en-US" dirty="0"/>
              <a:t>Find the Right Fit: Academically, Athletically, Socially and Financially.</a:t>
            </a:r>
          </a:p>
          <a:p>
            <a:r>
              <a:rPr lang="en-US" dirty="0"/>
              <a:t>College Coaches RESPECT US; Player Development/Preparation; Always Tell the Truth.</a:t>
            </a:r>
          </a:p>
          <a:p>
            <a:r>
              <a:rPr lang="en-US" dirty="0"/>
              <a:t>Players are Accountable: Larger rosters, Challenged in Training, Physicality Demanded.</a:t>
            </a:r>
          </a:p>
          <a:p>
            <a:r>
              <a:rPr lang="en-US" dirty="0"/>
              <a:t>Fair but Direct evaluation of current level of play and projectability.</a:t>
            </a:r>
          </a:p>
          <a:p>
            <a:r>
              <a:rPr lang="en-US" dirty="0"/>
              <a:t>Target Marketing:  Spend time finding out exactly what parameters matter to what coaches; then delivering kids who meet those parameters.   Metrics as well as Character and Grades (but can they play is first).</a:t>
            </a:r>
          </a:p>
          <a:p>
            <a:r>
              <a:rPr lang="en-US" dirty="0"/>
              <a:t>Parental and Player Expectations Regarding Fit.</a:t>
            </a:r>
          </a:p>
          <a:p>
            <a:r>
              <a:rPr lang="en-US" dirty="0"/>
              <a:t>Too many teams, too many tournaments: Means “Being at the Right Tournament” does not matter to most players; There is no such thing.  We must play good competition and we will put you at places that coaches attend in mass.</a:t>
            </a:r>
          </a:p>
        </p:txBody>
      </p:sp>
    </p:spTree>
    <p:extLst>
      <p:ext uri="{BB962C8B-B14F-4D97-AF65-F5344CB8AC3E}">
        <p14:creationId xmlns:p14="http://schemas.microsoft.com/office/powerpoint/2010/main" val="1503873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E27DA-1C89-3568-DFAC-DC3FEC70D524}"/>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654A6553-9EFE-FFD8-7334-AF6891D33672}"/>
              </a:ext>
            </a:extLst>
          </p:cNvPr>
          <p:cNvSpPr>
            <a:spLocks noGrp="1"/>
          </p:cNvSpPr>
          <p:nvPr>
            <p:ph idx="1"/>
          </p:nvPr>
        </p:nvSpPr>
        <p:spPr>
          <a:xfrm>
            <a:off x="540000" y="1404731"/>
            <a:ext cx="11101136" cy="4903994"/>
          </a:xfrm>
        </p:spPr>
        <p:txBody>
          <a:bodyPr/>
          <a:lstStyle/>
          <a:p>
            <a:r>
              <a:rPr lang="en-US" dirty="0"/>
              <a:t>Get the right Coach to see the Right Kid: Then, the kid must perform or show the projectability. Hustle, show bat speed, barrel up baseballs, throwing velocity, speed, body language, energy, good teammate, how do they handle adversity.  My story GR/IU; Quincy SS Story.</a:t>
            </a:r>
          </a:p>
          <a:p>
            <a:r>
              <a:rPr lang="en-US" dirty="0"/>
              <a:t>Dayton Classics Showcases.</a:t>
            </a:r>
          </a:p>
          <a:p>
            <a:r>
              <a:rPr lang="en-US" dirty="0"/>
              <a:t>Personal Relationships: Big 10; Big East; Mid-American, Horizon, GA/GA Tech, UCF, SC, D2/D3/JUCO/NAIA. </a:t>
            </a:r>
          </a:p>
          <a:p>
            <a:r>
              <a:rPr lang="en-US" dirty="0"/>
              <a:t>A word about historical usage of PBR and Recruiting Services.</a:t>
            </a:r>
          </a:p>
          <a:p>
            <a:r>
              <a:rPr lang="en-US" dirty="0"/>
              <a:t>Manage your showcases by talking with use; planning this is going to be more and more urgent.</a:t>
            </a:r>
          </a:p>
          <a:p>
            <a:r>
              <a:rPr lang="en-US" dirty="0"/>
              <a:t>D2, Juco, NAIA School Visits/Workouts.  Discuss these options time, costs, value.</a:t>
            </a:r>
          </a:p>
          <a:p>
            <a:r>
              <a:rPr lang="en-US" dirty="0"/>
              <a:t>College Coaches Camps are an extremely important tool: Upcoming 11-13/20; 12-4/11/18.  Best Bang for your Showcase and Recruiting Budget.</a:t>
            </a:r>
          </a:p>
        </p:txBody>
      </p:sp>
    </p:spTree>
    <p:extLst>
      <p:ext uri="{BB962C8B-B14F-4D97-AF65-F5344CB8AC3E}">
        <p14:creationId xmlns:p14="http://schemas.microsoft.com/office/powerpoint/2010/main" val="55516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FCF7A-3CEF-15B1-9AF3-CF19BD366943}"/>
              </a:ext>
            </a:extLst>
          </p:cNvPr>
          <p:cNvSpPr>
            <a:spLocks noGrp="1"/>
          </p:cNvSpPr>
          <p:nvPr>
            <p:ph type="title"/>
          </p:nvPr>
        </p:nvSpPr>
        <p:spPr/>
        <p:txBody>
          <a:bodyPr/>
          <a:lstStyle/>
          <a:p>
            <a:r>
              <a:rPr lang="en-US" dirty="0"/>
              <a:t>Transfer Portal Impacts</a:t>
            </a:r>
          </a:p>
        </p:txBody>
      </p:sp>
      <p:sp>
        <p:nvSpPr>
          <p:cNvPr id="3" name="Content Placeholder 2">
            <a:extLst>
              <a:ext uri="{FF2B5EF4-FFF2-40B4-BE49-F238E27FC236}">
                <a16:creationId xmlns:a16="http://schemas.microsoft.com/office/drawing/2014/main" id="{2040035F-7547-23AE-56E1-2373D233253D}"/>
              </a:ext>
            </a:extLst>
          </p:cNvPr>
          <p:cNvSpPr>
            <a:spLocks noGrp="1"/>
          </p:cNvSpPr>
          <p:nvPr>
            <p:ph idx="1"/>
          </p:nvPr>
        </p:nvSpPr>
        <p:spPr>
          <a:xfrm>
            <a:off x="550864" y="1484243"/>
            <a:ext cx="11090271" cy="4824481"/>
          </a:xfrm>
        </p:spPr>
        <p:txBody>
          <a:bodyPr>
            <a:normAutofit lnSpcReduction="10000"/>
          </a:bodyPr>
          <a:lstStyle/>
          <a:p>
            <a:r>
              <a:rPr lang="en-US" dirty="0"/>
              <a:t>Counting August 1, 2019 to July 31, 2020 as 2020. Reporting Annually; All NCAA athletes now must use Portal to transfer.</a:t>
            </a:r>
          </a:p>
          <a:p>
            <a:r>
              <a:rPr lang="en-US" dirty="0"/>
              <a:t>2020 there were 683 D1 athletes who successfully transferred thru the Portal.</a:t>
            </a:r>
          </a:p>
          <a:p>
            <a:r>
              <a:rPr lang="en-US" dirty="0"/>
              <a:t>2021 there were 975 D1 athletes who successfully transferred thru the Portal.</a:t>
            </a:r>
          </a:p>
          <a:p>
            <a:r>
              <a:rPr lang="en-US" dirty="0"/>
              <a:t>Where did they end up?  D1 66%; D2 31%; D3 3%.  Only D1 was tracked until 2022.</a:t>
            </a:r>
          </a:p>
          <a:p>
            <a:r>
              <a:rPr lang="en-US" dirty="0"/>
              <a:t>Combined 2020/2021 only 42% of those Baseball Athletes who entered the Portal transferred to an NCAA (D1/D2/D3) school.</a:t>
            </a:r>
          </a:p>
          <a:p>
            <a:r>
              <a:rPr lang="en-US" dirty="0"/>
              <a:t>6% were withdrawn from the portal; assumes they returned to school they were at.</a:t>
            </a:r>
          </a:p>
          <a:p>
            <a:r>
              <a:rPr lang="en-US" dirty="0"/>
              <a:t>52% were unassigned: They ended up at JUCO, NAIA or WERE OUT OF COLLEGE BASEBALL.</a:t>
            </a:r>
          </a:p>
          <a:p>
            <a:r>
              <a:rPr lang="en-US" dirty="0"/>
              <a:t>2022 there more than 3500 Baseball Athletes enter the Portal. Stats not available until 1/23.</a:t>
            </a:r>
          </a:p>
          <a:p>
            <a:r>
              <a:rPr lang="en-US" dirty="0"/>
              <a:t>Schools followed college leagues to recruit Portal kids; Stories…….</a:t>
            </a:r>
          </a:p>
          <a:p>
            <a:endParaRPr lang="en-US" dirty="0"/>
          </a:p>
        </p:txBody>
      </p:sp>
    </p:spTree>
    <p:extLst>
      <p:ext uri="{BB962C8B-B14F-4D97-AF65-F5344CB8AC3E}">
        <p14:creationId xmlns:p14="http://schemas.microsoft.com/office/powerpoint/2010/main" val="14719402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98D21-F5AF-1102-F72B-86A31C16C2B9}"/>
              </a:ext>
            </a:extLst>
          </p:cNvPr>
          <p:cNvSpPr>
            <a:spLocks noGrp="1"/>
          </p:cNvSpPr>
          <p:nvPr>
            <p:ph type="title"/>
          </p:nvPr>
        </p:nvSpPr>
        <p:spPr/>
        <p:txBody>
          <a:bodyPr/>
          <a:lstStyle/>
          <a:p>
            <a:r>
              <a:rPr lang="en-US" dirty="0"/>
              <a:t>Action Plan to Set Us Apart</a:t>
            </a:r>
          </a:p>
        </p:txBody>
      </p:sp>
      <p:sp>
        <p:nvSpPr>
          <p:cNvPr id="3" name="Content Placeholder 2">
            <a:extLst>
              <a:ext uri="{FF2B5EF4-FFF2-40B4-BE49-F238E27FC236}">
                <a16:creationId xmlns:a16="http://schemas.microsoft.com/office/drawing/2014/main" id="{F1FC5DDE-EDAC-1D72-5A4D-CD16A7DBDFBC}"/>
              </a:ext>
            </a:extLst>
          </p:cNvPr>
          <p:cNvSpPr>
            <a:spLocks noGrp="1"/>
          </p:cNvSpPr>
          <p:nvPr>
            <p:ph idx="1"/>
          </p:nvPr>
        </p:nvSpPr>
        <p:spPr>
          <a:xfrm>
            <a:off x="371061" y="1457739"/>
            <a:ext cx="11270075" cy="4850985"/>
          </a:xfrm>
        </p:spPr>
        <p:txBody>
          <a:bodyPr/>
          <a:lstStyle/>
          <a:p>
            <a:r>
              <a:rPr lang="en-US" dirty="0"/>
              <a:t>EVERYTHING WE HAVE ALWAYS DONE.  PHYSCIALLITY AND MEASUREABLES INCREASED IMPORTANCE BECAUSE NOW FRESHMAN ARE BEING COMPARED TO TRANSFERS. Nimble.</a:t>
            </a:r>
          </a:p>
          <a:p>
            <a:r>
              <a:rPr lang="en-US" dirty="0"/>
              <a:t>College Coaches Camps are the most important current action that can be taken.</a:t>
            </a:r>
          </a:p>
          <a:p>
            <a:r>
              <a:rPr lang="en-US" dirty="0"/>
              <a:t>Selective utilization of PBR events in future.  Work with me on these please.</a:t>
            </a:r>
          </a:p>
          <a:p>
            <a:r>
              <a:rPr lang="en-US" dirty="0"/>
              <a:t>More Player Development Technology and Data Collection:  Game Sense Pitch Recognition; Blast Motion; </a:t>
            </a:r>
            <a:r>
              <a:rPr lang="en-US" dirty="0" err="1"/>
              <a:t>Rapsodo</a:t>
            </a:r>
            <a:r>
              <a:rPr lang="en-US" dirty="0"/>
              <a:t> upgrade.  Together with </a:t>
            </a:r>
            <a:r>
              <a:rPr lang="en-US" dirty="0" err="1"/>
              <a:t>Hittrax</a:t>
            </a:r>
            <a:r>
              <a:rPr lang="en-US" dirty="0"/>
              <a:t> ball flight data creates information they can use to directly compare our athletes to those they have or are going to have.  Apples to Apples.</a:t>
            </a:r>
          </a:p>
          <a:p>
            <a:r>
              <a:rPr lang="en-US" dirty="0"/>
              <a:t>Live Game Data Collection and Storage:  Athletes Go Live and Prospect Select/Crossroads partnerships are in process to Video, Collect Metric Data, Clip/Tag Players, and place in Player Profiles.</a:t>
            </a:r>
          </a:p>
          <a:p>
            <a:r>
              <a:rPr lang="en-US" dirty="0"/>
              <a:t>Portion of Raffle Ticket Money to be used to move this plan forward.  But more $ will be needed.</a:t>
            </a:r>
          </a:p>
          <a:p>
            <a:endParaRPr lang="en-US" dirty="0"/>
          </a:p>
          <a:p>
            <a:endParaRPr lang="en-US" dirty="0"/>
          </a:p>
        </p:txBody>
      </p:sp>
    </p:spTree>
    <p:extLst>
      <p:ext uri="{BB962C8B-B14F-4D97-AF65-F5344CB8AC3E}">
        <p14:creationId xmlns:p14="http://schemas.microsoft.com/office/powerpoint/2010/main" val="81922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ED0B4-C9E8-EFA7-CE74-80203E52F0E9}"/>
              </a:ext>
            </a:extLst>
          </p:cNvPr>
          <p:cNvSpPr>
            <a:spLocks noGrp="1"/>
          </p:cNvSpPr>
          <p:nvPr>
            <p:ph type="title"/>
          </p:nvPr>
        </p:nvSpPr>
        <p:spPr/>
        <p:txBody>
          <a:bodyPr/>
          <a:lstStyle/>
          <a:p>
            <a:r>
              <a:rPr lang="en-US" dirty="0"/>
              <a:t>How Many Scholarships at Various Levels? NCAA D2</a:t>
            </a:r>
          </a:p>
        </p:txBody>
      </p:sp>
      <p:sp>
        <p:nvSpPr>
          <p:cNvPr id="3" name="Content Placeholder 2">
            <a:extLst>
              <a:ext uri="{FF2B5EF4-FFF2-40B4-BE49-F238E27FC236}">
                <a16:creationId xmlns:a16="http://schemas.microsoft.com/office/drawing/2014/main" id="{3AFD0056-6F69-4CC7-65F7-762490AD9B6D}"/>
              </a:ext>
            </a:extLst>
          </p:cNvPr>
          <p:cNvSpPr>
            <a:spLocks noGrp="1"/>
          </p:cNvSpPr>
          <p:nvPr>
            <p:ph idx="1"/>
          </p:nvPr>
        </p:nvSpPr>
        <p:spPr/>
        <p:txBody>
          <a:bodyPr/>
          <a:lstStyle/>
          <a:p>
            <a:r>
              <a:rPr lang="en-US" dirty="0"/>
              <a:t>Up To 9 Full Scholarships.  Schools 242; Participants 8600.</a:t>
            </a:r>
          </a:p>
          <a:p>
            <a:r>
              <a:rPr lang="en-US" dirty="0"/>
              <a:t>Can be divided up.</a:t>
            </a:r>
          </a:p>
          <a:p>
            <a:r>
              <a:rPr lang="en-US" dirty="0"/>
              <a:t>Full Scholarships are RARE.</a:t>
            </a:r>
          </a:p>
          <a:p>
            <a:r>
              <a:rPr lang="en-US" dirty="0"/>
              <a:t>Many schools are not fully funded.</a:t>
            </a:r>
          </a:p>
          <a:p>
            <a:r>
              <a:rPr lang="en-US" dirty="0"/>
              <a:t>Blending of athletic and academic monies are permissible for academically qualifying student-athletes.</a:t>
            </a:r>
          </a:p>
          <a:p>
            <a:r>
              <a:rPr lang="en-US" dirty="0"/>
              <a:t>Grades matter.</a:t>
            </a:r>
          </a:p>
        </p:txBody>
      </p:sp>
    </p:spTree>
    <p:extLst>
      <p:ext uri="{BB962C8B-B14F-4D97-AF65-F5344CB8AC3E}">
        <p14:creationId xmlns:p14="http://schemas.microsoft.com/office/powerpoint/2010/main" val="281419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39FF8-554B-42B3-EB80-ADECB60DD454}"/>
              </a:ext>
            </a:extLst>
          </p:cNvPr>
          <p:cNvSpPr>
            <a:spLocks noGrp="1"/>
          </p:cNvSpPr>
          <p:nvPr>
            <p:ph type="title"/>
          </p:nvPr>
        </p:nvSpPr>
        <p:spPr/>
        <p:txBody>
          <a:bodyPr/>
          <a:lstStyle/>
          <a:p>
            <a:r>
              <a:rPr lang="en-US" dirty="0"/>
              <a:t>How Many Scholarships at Various Levels? NCAA D3</a:t>
            </a:r>
          </a:p>
        </p:txBody>
      </p:sp>
      <p:sp>
        <p:nvSpPr>
          <p:cNvPr id="3" name="Content Placeholder 2">
            <a:extLst>
              <a:ext uri="{FF2B5EF4-FFF2-40B4-BE49-F238E27FC236}">
                <a16:creationId xmlns:a16="http://schemas.microsoft.com/office/drawing/2014/main" id="{AA072D31-E2DA-446C-8FBC-8B511892EF7A}"/>
              </a:ext>
            </a:extLst>
          </p:cNvPr>
          <p:cNvSpPr>
            <a:spLocks noGrp="1"/>
          </p:cNvSpPr>
          <p:nvPr>
            <p:ph idx="1"/>
          </p:nvPr>
        </p:nvSpPr>
        <p:spPr/>
        <p:txBody>
          <a:bodyPr/>
          <a:lstStyle/>
          <a:p>
            <a:r>
              <a:rPr lang="en-US" dirty="0"/>
              <a:t>0 Athletic Scholarships.  Schools 373; Participants 11,600.</a:t>
            </a:r>
          </a:p>
          <a:p>
            <a:r>
              <a:rPr lang="en-US" dirty="0"/>
              <a:t>Many D3 schools do a great job of finding players academic and other aid funding for student-athletes.</a:t>
            </a:r>
          </a:p>
          <a:p>
            <a:r>
              <a:rPr lang="en-US" dirty="0"/>
              <a:t>Grades matter.</a:t>
            </a:r>
          </a:p>
        </p:txBody>
      </p:sp>
    </p:spTree>
    <p:extLst>
      <p:ext uri="{BB962C8B-B14F-4D97-AF65-F5344CB8AC3E}">
        <p14:creationId xmlns:p14="http://schemas.microsoft.com/office/powerpoint/2010/main" val="98504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99A1E-4478-24E4-00FD-18F64F74859E}"/>
              </a:ext>
            </a:extLst>
          </p:cNvPr>
          <p:cNvSpPr>
            <a:spLocks noGrp="1"/>
          </p:cNvSpPr>
          <p:nvPr>
            <p:ph type="title"/>
          </p:nvPr>
        </p:nvSpPr>
        <p:spPr/>
        <p:txBody>
          <a:bodyPr/>
          <a:lstStyle/>
          <a:p>
            <a:r>
              <a:rPr lang="en-US" dirty="0"/>
              <a:t>How Many Scholarships at Various Levels? NAIA</a:t>
            </a:r>
          </a:p>
        </p:txBody>
      </p:sp>
      <p:sp>
        <p:nvSpPr>
          <p:cNvPr id="3" name="Content Placeholder 2">
            <a:extLst>
              <a:ext uri="{FF2B5EF4-FFF2-40B4-BE49-F238E27FC236}">
                <a16:creationId xmlns:a16="http://schemas.microsoft.com/office/drawing/2014/main" id="{4F38E723-79AD-FC7D-FC04-B2F4F33ADC21}"/>
              </a:ext>
            </a:extLst>
          </p:cNvPr>
          <p:cNvSpPr>
            <a:spLocks noGrp="1"/>
          </p:cNvSpPr>
          <p:nvPr>
            <p:ph idx="1"/>
          </p:nvPr>
        </p:nvSpPr>
        <p:spPr/>
        <p:txBody>
          <a:bodyPr/>
          <a:lstStyle/>
          <a:p>
            <a:r>
              <a:rPr lang="en-US" dirty="0"/>
              <a:t>Up To 12 Full Scholarships.  Schools 373; Participants 6400.</a:t>
            </a:r>
          </a:p>
          <a:p>
            <a:r>
              <a:rPr lang="en-US" dirty="0"/>
              <a:t>Scholarships can be divided up.</a:t>
            </a:r>
          </a:p>
          <a:p>
            <a:r>
              <a:rPr lang="en-US" dirty="0"/>
              <a:t>Full Scholarships are RARE.</a:t>
            </a:r>
          </a:p>
          <a:p>
            <a:r>
              <a:rPr lang="en-US" dirty="0"/>
              <a:t>Not all NAIA schools are fully funded.</a:t>
            </a:r>
          </a:p>
          <a:p>
            <a:r>
              <a:rPr lang="en-US" dirty="0"/>
              <a:t>Many NAIA schools have JV teams; Make certain you understand where they see you.</a:t>
            </a:r>
          </a:p>
          <a:p>
            <a:r>
              <a:rPr lang="en-US" dirty="0"/>
              <a:t>Blending of athletic and academic monies is permissible for academically qualifying student-athletes.</a:t>
            </a:r>
          </a:p>
        </p:txBody>
      </p:sp>
    </p:spTree>
    <p:extLst>
      <p:ext uri="{BB962C8B-B14F-4D97-AF65-F5344CB8AC3E}">
        <p14:creationId xmlns:p14="http://schemas.microsoft.com/office/powerpoint/2010/main" val="349355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423B7-2E2E-5084-7A55-69F532B78D3D}"/>
              </a:ext>
            </a:extLst>
          </p:cNvPr>
          <p:cNvSpPr>
            <a:spLocks noGrp="1"/>
          </p:cNvSpPr>
          <p:nvPr>
            <p:ph type="title"/>
          </p:nvPr>
        </p:nvSpPr>
        <p:spPr/>
        <p:txBody>
          <a:bodyPr/>
          <a:lstStyle/>
          <a:p>
            <a:r>
              <a:rPr lang="en-US" dirty="0"/>
              <a:t>How Many Scholarships at Various Levels? NJCAA D1</a:t>
            </a:r>
          </a:p>
        </p:txBody>
      </p:sp>
      <p:sp>
        <p:nvSpPr>
          <p:cNvPr id="3" name="Content Placeholder 2">
            <a:extLst>
              <a:ext uri="{FF2B5EF4-FFF2-40B4-BE49-F238E27FC236}">
                <a16:creationId xmlns:a16="http://schemas.microsoft.com/office/drawing/2014/main" id="{30CFCE10-6AA9-35C0-5FA3-25AD91FF61FE}"/>
              </a:ext>
            </a:extLst>
          </p:cNvPr>
          <p:cNvSpPr>
            <a:spLocks noGrp="1"/>
          </p:cNvSpPr>
          <p:nvPr>
            <p:ph idx="1"/>
          </p:nvPr>
        </p:nvSpPr>
        <p:spPr/>
        <p:txBody>
          <a:bodyPr/>
          <a:lstStyle/>
          <a:p>
            <a:r>
              <a:rPr lang="en-US" dirty="0"/>
              <a:t>Up To 24 Full Scholarships.  Schools 394; Participants 11,800.</a:t>
            </a:r>
          </a:p>
          <a:p>
            <a:r>
              <a:rPr lang="en-US" dirty="0"/>
              <a:t>May include Tuition, Room, Board, Books and fees.</a:t>
            </a:r>
          </a:p>
          <a:p>
            <a:r>
              <a:rPr lang="en-US" dirty="0"/>
              <a:t>Scholarships may be divided up.</a:t>
            </a:r>
          </a:p>
          <a:p>
            <a:r>
              <a:rPr lang="en-US" dirty="0"/>
              <a:t>Blending of athletic and academic scholarship monies are permissible for academically qualifying student-athletes.</a:t>
            </a:r>
          </a:p>
        </p:txBody>
      </p:sp>
    </p:spTree>
    <p:extLst>
      <p:ext uri="{BB962C8B-B14F-4D97-AF65-F5344CB8AC3E}">
        <p14:creationId xmlns:p14="http://schemas.microsoft.com/office/powerpoint/2010/main" val="151805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FE1B-142F-A2D4-7E50-2C293BB0EB07}"/>
              </a:ext>
            </a:extLst>
          </p:cNvPr>
          <p:cNvSpPr>
            <a:spLocks noGrp="1"/>
          </p:cNvSpPr>
          <p:nvPr>
            <p:ph type="title"/>
          </p:nvPr>
        </p:nvSpPr>
        <p:spPr/>
        <p:txBody>
          <a:bodyPr/>
          <a:lstStyle/>
          <a:p>
            <a:r>
              <a:rPr lang="en-US" dirty="0"/>
              <a:t>How Many Scholarships at Various Levels? NJCAA D2</a:t>
            </a:r>
          </a:p>
        </p:txBody>
      </p:sp>
      <p:sp>
        <p:nvSpPr>
          <p:cNvPr id="3" name="Content Placeholder 2">
            <a:extLst>
              <a:ext uri="{FF2B5EF4-FFF2-40B4-BE49-F238E27FC236}">
                <a16:creationId xmlns:a16="http://schemas.microsoft.com/office/drawing/2014/main" id="{50B33AE8-7803-F928-BE99-EB10495C63F9}"/>
              </a:ext>
            </a:extLst>
          </p:cNvPr>
          <p:cNvSpPr>
            <a:spLocks noGrp="1"/>
          </p:cNvSpPr>
          <p:nvPr>
            <p:ph idx="1"/>
          </p:nvPr>
        </p:nvSpPr>
        <p:spPr/>
        <p:txBody>
          <a:bodyPr/>
          <a:lstStyle/>
          <a:p>
            <a:r>
              <a:rPr lang="en-US" dirty="0"/>
              <a:t>Up To 24 Full Scholarships.</a:t>
            </a:r>
          </a:p>
          <a:p>
            <a:r>
              <a:rPr lang="en-US" dirty="0"/>
              <a:t>Only Tuition and Books.</a:t>
            </a:r>
          </a:p>
          <a:p>
            <a:r>
              <a:rPr lang="en-US" dirty="0"/>
              <a:t> No Room, Board or Fees.</a:t>
            </a:r>
          </a:p>
          <a:p>
            <a:r>
              <a:rPr lang="en-US" dirty="0"/>
              <a:t>Blending of athletic and academic scholarship monies is permissible for academically qualifying student-athletes.</a:t>
            </a:r>
          </a:p>
          <a:p>
            <a:endParaRPr lang="en-US" dirty="0"/>
          </a:p>
        </p:txBody>
      </p:sp>
    </p:spTree>
    <p:extLst>
      <p:ext uri="{BB962C8B-B14F-4D97-AF65-F5344CB8AC3E}">
        <p14:creationId xmlns:p14="http://schemas.microsoft.com/office/powerpoint/2010/main" val="1021685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AA64A-971E-E39F-5F3E-7D49A7371900}"/>
              </a:ext>
            </a:extLst>
          </p:cNvPr>
          <p:cNvSpPr>
            <a:spLocks noGrp="1"/>
          </p:cNvSpPr>
          <p:nvPr>
            <p:ph type="title"/>
          </p:nvPr>
        </p:nvSpPr>
        <p:spPr/>
        <p:txBody>
          <a:bodyPr/>
          <a:lstStyle/>
          <a:p>
            <a:r>
              <a:rPr lang="en-US" dirty="0"/>
              <a:t>How Many Scholarships at Various Levels? D3 &amp; CA CC</a:t>
            </a:r>
          </a:p>
        </p:txBody>
      </p:sp>
      <p:sp>
        <p:nvSpPr>
          <p:cNvPr id="3" name="Content Placeholder 2">
            <a:extLst>
              <a:ext uri="{FF2B5EF4-FFF2-40B4-BE49-F238E27FC236}">
                <a16:creationId xmlns:a16="http://schemas.microsoft.com/office/drawing/2014/main" id="{67CC64AD-2554-1BA9-9D2F-696E1678436D}"/>
              </a:ext>
            </a:extLst>
          </p:cNvPr>
          <p:cNvSpPr>
            <a:spLocks noGrp="1"/>
          </p:cNvSpPr>
          <p:nvPr>
            <p:ph idx="1"/>
          </p:nvPr>
        </p:nvSpPr>
        <p:spPr/>
        <p:txBody>
          <a:bodyPr/>
          <a:lstStyle/>
          <a:p>
            <a:r>
              <a:rPr lang="en-US" dirty="0"/>
              <a:t>0 Athletic Scholarships.</a:t>
            </a:r>
          </a:p>
          <a:p>
            <a:r>
              <a:rPr lang="en-US" dirty="0"/>
              <a:t>Academic scholarships are available to all students.</a:t>
            </a:r>
          </a:p>
          <a:p>
            <a:r>
              <a:rPr lang="en-US" dirty="0"/>
              <a:t>Affordability of Community College allows D3/CA CC’s to attract local athletes; more difficult to recruit athletes from out of the area.</a:t>
            </a:r>
          </a:p>
        </p:txBody>
      </p:sp>
    </p:spTree>
    <p:extLst>
      <p:ext uri="{BB962C8B-B14F-4D97-AF65-F5344CB8AC3E}">
        <p14:creationId xmlns:p14="http://schemas.microsoft.com/office/powerpoint/2010/main" val="3884162961"/>
      </p:ext>
    </p:extLst>
  </p:cSld>
  <p:clrMapOvr>
    <a:masterClrMapping/>
  </p:clrMapOvr>
</p:sld>
</file>

<file path=ppt/theme/theme1.xml><?xml version="1.0" encoding="utf-8"?>
<a:theme xmlns:a="http://schemas.openxmlformats.org/drawingml/2006/main" name="GlowVTI">
  <a:themeElements>
    <a:clrScheme name="AnalogousFromDarkSeedLeftStep">
      <a:dk1>
        <a:srgbClr val="000000"/>
      </a:dk1>
      <a:lt1>
        <a:srgbClr val="FFFFFF"/>
      </a:lt1>
      <a:dk2>
        <a:srgbClr val="1B2B30"/>
      </a:dk2>
      <a:lt2>
        <a:srgbClr val="F3F3F0"/>
      </a:lt2>
      <a:accent1>
        <a:srgbClr val="542FE7"/>
      </a:accent1>
      <a:accent2>
        <a:srgbClr val="1740D5"/>
      </a:accent2>
      <a:accent3>
        <a:srgbClr val="29A1E7"/>
      </a:accent3>
      <a:accent4>
        <a:srgbClr val="15C0B7"/>
      </a:accent4>
      <a:accent5>
        <a:srgbClr val="23C67A"/>
      </a:accent5>
      <a:accent6>
        <a:srgbClr val="16C72A"/>
      </a:accent6>
      <a:hlink>
        <a:srgbClr val="349D7D"/>
      </a:hlink>
      <a:folHlink>
        <a:srgbClr val="7F7F7F"/>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docProps/app.xml><?xml version="1.0" encoding="utf-8"?>
<Properties xmlns="http://schemas.openxmlformats.org/officeDocument/2006/extended-properties" xmlns:vt="http://schemas.openxmlformats.org/officeDocument/2006/docPropsVTypes">
  <TotalTime>326</TotalTime>
  <Words>2440</Words>
  <Application>Microsoft Office PowerPoint</Application>
  <PresentationFormat>Widescreen</PresentationFormat>
  <Paragraphs>349</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Avenir Next LT Pro</vt:lpstr>
      <vt:lpstr>Bell MT</vt:lpstr>
      <vt:lpstr>GlowVTI</vt:lpstr>
      <vt:lpstr>Dayton Classics Recruiting</vt:lpstr>
      <vt:lpstr>Probability of Playing College or Professional Baseball</vt:lpstr>
      <vt:lpstr>How Many Scholarships at Various Levels? NCAA D1</vt:lpstr>
      <vt:lpstr>How Many Scholarships at Various Levels? NCAA D2</vt:lpstr>
      <vt:lpstr>How Many Scholarships at Various Levels? NCAA D3</vt:lpstr>
      <vt:lpstr>How Many Scholarships at Various Levels? NAIA</vt:lpstr>
      <vt:lpstr>How Many Scholarships at Various Levels? NJCAA D1</vt:lpstr>
      <vt:lpstr>How Many Scholarships at Various Levels? NJCAA D2</vt:lpstr>
      <vt:lpstr>How Many Scholarships at Various Levels? D3 &amp; CA CC</vt:lpstr>
      <vt:lpstr>Reasons to Consider NJCAA</vt:lpstr>
      <vt:lpstr>Considerations and Impacts</vt:lpstr>
      <vt:lpstr>Average Fastball Velo</vt:lpstr>
      <vt:lpstr>Average 60 Yard Time</vt:lpstr>
      <vt:lpstr>Catchers Pop Time Game Situations</vt:lpstr>
      <vt:lpstr>Hitting Metrics By Blast</vt:lpstr>
      <vt:lpstr>Recruiting Outline Provided by D1 HC to His AC’s</vt:lpstr>
      <vt:lpstr>Team Make Up: 35 Players Ideally w/Character; 2 w/Edge</vt:lpstr>
      <vt:lpstr>Pitchers</vt:lpstr>
      <vt:lpstr>Catchers</vt:lpstr>
      <vt:lpstr>1st Base</vt:lpstr>
      <vt:lpstr>2nd Base</vt:lpstr>
      <vt:lpstr>Short Stop</vt:lpstr>
      <vt:lpstr>3rd Base</vt:lpstr>
      <vt:lpstr>Left Field</vt:lpstr>
      <vt:lpstr>Center Field</vt:lpstr>
      <vt:lpstr>Right Field</vt:lpstr>
      <vt:lpstr>Parents Role</vt:lpstr>
      <vt:lpstr>Players Role</vt:lpstr>
      <vt:lpstr>Dayton Classics History</vt:lpstr>
      <vt:lpstr>How Do We Do It?</vt:lpstr>
      <vt:lpstr>Continued</vt:lpstr>
      <vt:lpstr>Transfer Portal Impacts</vt:lpstr>
      <vt:lpstr>Action Plan to Set Us Apart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Dayton Classics Recruiting</dc:title>
  <dc:creator>Gregg Beemer</dc:creator>
  <cp:lastModifiedBy>Gregg Beemer</cp:lastModifiedBy>
  <cp:revision>6</cp:revision>
  <dcterms:created xsi:type="dcterms:W3CDTF">2022-10-11T21:46:11Z</dcterms:created>
  <dcterms:modified xsi:type="dcterms:W3CDTF">2022-10-16T14:08:45Z</dcterms:modified>
</cp:coreProperties>
</file>